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54"/>
  </p:notesMasterIdLst>
  <p:sldIdLst>
    <p:sldId id="256" r:id="rId2"/>
    <p:sldId id="271" r:id="rId3"/>
    <p:sldId id="267" r:id="rId4"/>
    <p:sldId id="382" r:id="rId5"/>
    <p:sldId id="373" r:id="rId6"/>
    <p:sldId id="374" r:id="rId7"/>
    <p:sldId id="375" r:id="rId8"/>
    <p:sldId id="407" r:id="rId9"/>
    <p:sldId id="408" r:id="rId10"/>
    <p:sldId id="384" r:id="rId11"/>
    <p:sldId id="387" r:id="rId12"/>
    <p:sldId id="388" r:id="rId13"/>
    <p:sldId id="386" r:id="rId14"/>
    <p:sldId id="371" r:id="rId15"/>
    <p:sldId id="376" r:id="rId16"/>
    <p:sldId id="377" r:id="rId17"/>
    <p:sldId id="397" r:id="rId18"/>
    <p:sldId id="400" r:id="rId19"/>
    <p:sldId id="372" r:id="rId20"/>
    <p:sldId id="378" r:id="rId21"/>
    <p:sldId id="379" r:id="rId22"/>
    <p:sldId id="380" r:id="rId23"/>
    <p:sldId id="381" r:id="rId24"/>
    <p:sldId id="385" r:id="rId25"/>
    <p:sldId id="389" r:id="rId26"/>
    <p:sldId id="391" r:id="rId27"/>
    <p:sldId id="427" r:id="rId28"/>
    <p:sldId id="426" r:id="rId29"/>
    <p:sldId id="390" r:id="rId30"/>
    <p:sldId id="393" r:id="rId31"/>
    <p:sldId id="392" r:id="rId32"/>
    <p:sldId id="394" r:id="rId33"/>
    <p:sldId id="403" r:id="rId34"/>
    <p:sldId id="398" r:id="rId35"/>
    <p:sldId id="412" r:id="rId36"/>
    <p:sldId id="414" r:id="rId37"/>
    <p:sldId id="413" r:id="rId38"/>
    <p:sldId id="415" r:id="rId39"/>
    <p:sldId id="406" r:id="rId40"/>
    <p:sldId id="405" r:id="rId41"/>
    <p:sldId id="399" r:id="rId42"/>
    <p:sldId id="404" r:id="rId43"/>
    <p:sldId id="402" r:id="rId44"/>
    <p:sldId id="282" r:id="rId45"/>
    <p:sldId id="409" r:id="rId46"/>
    <p:sldId id="418" r:id="rId47"/>
    <p:sldId id="419" r:id="rId48"/>
    <p:sldId id="424" r:id="rId49"/>
    <p:sldId id="425" r:id="rId50"/>
    <p:sldId id="423" r:id="rId51"/>
    <p:sldId id="416" r:id="rId52"/>
    <p:sldId id="420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B"/>
    <a:srgbClr val="5B9BD5"/>
    <a:srgbClr val="335BA3"/>
    <a:srgbClr val="4D4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07" autoAdjust="0"/>
    <p:restoredTop sz="88041" autoAdjust="0"/>
  </p:normalViewPr>
  <p:slideViewPr>
    <p:cSldViewPr snapToGrid="0">
      <p:cViewPr varScale="1">
        <p:scale>
          <a:sx n="100" d="100"/>
          <a:sy n="100" d="100"/>
        </p:scale>
        <p:origin x="52" y="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3D23C-6CFC-45B0-B7C5-62D2A93FA4F4}" type="datetimeFigureOut">
              <a:rPr lang="en-SG" smtClean="0"/>
              <a:t>10/7/2020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C769A-9A62-4F18-8A42-3397AD8F199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7710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24192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3460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1858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1271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9337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4830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TLS: </a:t>
            </a:r>
            <a:r>
              <a:rPr lang="en-US" dirty="0" err="1" smtClean="0"/>
              <a:t>translesion</a:t>
            </a:r>
            <a:r>
              <a:rPr lang="en-US" dirty="0" smtClean="0"/>
              <a:t> synthesis; DNA replication</a:t>
            </a:r>
            <a:r>
              <a:rPr lang="en-US" baseline="0" dirty="0" smtClean="0"/>
              <a:t> over a damaged base which is performed by specialized DNA polymerases. TLS DNA polymerases have larger binding pockets, thus allowing damaged bases to fit. As a result of this, the </a:t>
            </a:r>
            <a:r>
              <a:rPr lang="en-US" baseline="0" dirty="0" err="1" smtClean="0"/>
              <a:t>basepairing</a:t>
            </a:r>
            <a:r>
              <a:rPr lang="en-US" baseline="0" dirty="0" smtClean="0"/>
              <a:t> is lower fidelity, causing </a:t>
            </a:r>
            <a:r>
              <a:rPr lang="en-US" baseline="0" dirty="0" err="1" smtClean="0"/>
              <a:t>mis</a:t>
            </a:r>
            <a:r>
              <a:rPr lang="en-US" baseline="0" dirty="0" smtClean="0"/>
              <a:t>-incorporation opposite damaged bases.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2425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BER: Base-excision repair, a DNA repair pathway that excises single damaged</a:t>
            </a:r>
            <a:r>
              <a:rPr lang="en-US" baseline="0" dirty="0" smtClean="0"/>
              <a:t> bases from 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polymerases alpha preferentially inserts A, leading to C&gt;T substitutions (TLS1)</a:t>
            </a:r>
            <a:endParaRPr lang="en-SG" dirty="0" smtClean="0"/>
          </a:p>
          <a:p>
            <a:r>
              <a:rPr lang="en-US" baseline="0" dirty="0" smtClean="0"/>
              <a:t>TLS polymerase REV1 preferentially inserts C, leading to C&gt;G substitutions (TLS2)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6397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TC-NER: transcription-coupled nucleotide</a:t>
            </a:r>
            <a:r>
              <a:rPr lang="en-US" baseline="0" dirty="0" smtClean="0"/>
              <a:t> excision repair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9690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TC-NER: transcription-coupled nucleotide</a:t>
            </a:r>
            <a:r>
              <a:rPr lang="en-US" baseline="0" dirty="0" smtClean="0"/>
              <a:t> excision repair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6780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638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3961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EMS: ethyl </a:t>
            </a:r>
            <a:r>
              <a:rPr lang="en-US" dirty="0" err="1" smtClean="0"/>
              <a:t>methanesulfonate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6060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6318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98534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2642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5548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7815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5417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r>
              <a:rPr lang="en-US" baseline="0" dirty="0" smtClean="0"/>
              <a:t> and Cons to these methods:</a:t>
            </a:r>
          </a:p>
          <a:p>
            <a:r>
              <a:rPr lang="en-US" baseline="0" dirty="0" smtClean="0"/>
              <a:t>Prolonged exposure of human cell lines: time and labor intensive, but background mutations also accumulate</a:t>
            </a:r>
          </a:p>
          <a:p>
            <a:r>
              <a:rPr lang="en-US" baseline="0" dirty="0" smtClean="0"/>
              <a:t>Short exposure of human </a:t>
            </a:r>
            <a:r>
              <a:rPr lang="en-US" baseline="0" dirty="0" err="1" smtClean="0"/>
              <a:t>iPCSs</a:t>
            </a:r>
            <a:r>
              <a:rPr lang="en-US" baseline="0" dirty="0" smtClean="0"/>
              <a:t>: Much faster, less background mutagenesis, but DNA repair might be different (gene expression in </a:t>
            </a:r>
            <a:r>
              <a:rPr lang="en-US" baseline="0" dirty="0" err="1" smtClean="0"/>
              <a:t>iPSCs</a:t>
            </a:r>
            <a:r>
              <a:rPr lang="en-US" baseline="0" dirty="0" smtClean="0"/>
              <a:t> is different than adult tissues)</a:t>
            </a:r>
          </a:p>
          <a:p>
            <a:r>
              <a:rPr lang="en-US" baseline="0" dirty="0" smtClean="0"/>
              <a:t>In vivo exposures: model is non-human, thus DNA repair could be different, ethical constraints, for C. </a:t>
            </a:r>
            <a:r>
              <a:rPr lang="en-US" baseline="0" dirty="0" err="1" smtClean="0"/>
              <a:t>elegans</a:t>
            </a:r>
            <a:r>
              <a:rPr lang="en-US" baseline="0" dirty="0" smtClean="0"/>
              <a:t>, damage has to be in germline.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3166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4171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3703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63271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11275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61488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55899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73890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96533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19717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35086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22770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6684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0201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89862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62413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45301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418600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752115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46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69745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08634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86005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06015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5634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51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3976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77820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52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733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63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6766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60300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769A-9A62-4F18-8A42-3397AD8F1993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0367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4FCBA-97A6-4E6A-A1C9-436C0A61D246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3394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7FC89-F565-49DE-AD51-73A25A3D66F3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587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1C10B-BA18-4422-A107-2F5A2905F5E2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49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ntent (without log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36826"/>
            <a:ext cx="10515600" cy="3819525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168400"/>
            <a:ext cx="10515600" cy="1150793"/>
          </a:xfrm>
        </p:spPr>
        <p:txBody>
          <a:bodyPr/>
          <a:lstStyle>
            <a:lvl1pPr>
              <a:defRPr b="1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S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90549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ntent + Picture (with 1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36826"/>
            <a:ext cx="5256000" cy="4079875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231467" y="2536826"/>
            <a:ext cx="5122333" cy="3819525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943"/>
            <a:ext cx="12192000" cy="88193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168400"/>
            <a:ext cx="10515600" cy="1150793"/>
          </a:xfrm>
        </p:spPr>
        <p:txBody>
          <a:bodyPr/>
          <a:lstStyle>
            <a:lvl1pPr>
              <a:defRPr b="1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SG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64361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ntent + Picture (without log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36826"/>
            <a:ext cx="5256000" cy="4079875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231467" y="2536826"/>
            <a:ext cx="5122333" cy="3819525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168400"/>
            <a:ext cx="10515600" cy="1150793"/>
          </a:xfrm>
        </p:spPr>
        <p:txBody>
          <a:bodyPr/>
          <a:lstStyle>
            <a:lvl1pPr>
              <a:defRPr b="1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S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51126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with 1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701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70126"/>
            <a:ext cx="5181600" cy="40862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943"/>
            <a:ext cx="12192000" cy="88193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168400"/>
            <a:ext cx="10515600" cy="1150793"/>
          </a:xfrm>
        </p:spPr>
        <p:txBody>
          <a:bodyPr/>
          <a:lstStyle>
            <a:lvl1pPr>
              <a:defRPr b="1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SG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37775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without log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701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70126"/>
            <a:ext cx="5181600" cy="40862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168400"/>
            <a:ext cx="10515600" cy="1150793"/>
          </a:xfrm>
        </p:spPr>
        <p:txBody>
          <a:bodyPr/>
          <a:lstStyle>
            <a:lvl1pPr>
              <a:defRPr b="1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SG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45380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(without log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100263"/>
            <a:ext cx="5157787" cy="823912"/>
          </a:xfrm>
        </p:spPr>
        <p:txBody>
          <a:bodyPr anchor="b"/>
          <a:lstStyle>
            <a:lvl1pPr marL="0" indent="0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924175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100263"/>
            <a:ext cx="5183188" cy="823912"/>
          </a:xfrm>
        </p:spPr>
        <p:txBody>
          <a:bodyPr anchor="b"/>
          <a:lstStyle>
            <a:lvl1pPr marL="0" indent="0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924176"/>
            <a:ext cx="5183188" cy="34321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1155700"/>
            <a:ext cx="10515600" cy="954089"/>
          </a:xfrm>
        </p:spPr>
        <p:txBody>
          <a:bodyPr/>
          <a:lstStyle>
            <a:lvl1pPr>
              <a:defRPr b="1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SG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0612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(with 1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943"/>
            <a:ext cx="12192000" cy="88193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1231900"/>
            <a:ext cx="3932237" cy="1600200"/>
          </a:xfrm>
        </p:spPr>
        <p:txBody>
          <a:bodyPr anchor="b"/>
          <a:lstStyle>
            <a:lvl1pPr>
              <a:defRPr sz="2400" b="1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SG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183188" y="1762127"/>
            <a:ext cx="6172200" cy="4594224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832100"/>
            <a:ext cx="3932237" cy="3811588"/>
          </a:xfrm>
        </p:spPr>
        <p:txBody>
          <a:bodyPr/>
          <a:lstStyle>
            <a:lvl1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860563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(without log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1231900"/>
            <a:ext cx="3932237" cy="1600200"/>
          </a:xfrm>
        </p:spPr>
        <p:txBody>
          <a:bodyPr anchor="b"/>
          <a:lstStyle>
            <a:lvl1pPr>
              <a:defRPr sz="2400" b="1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SG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183188" y="1762127"/>
            <a:ext cx="6172200" cy="4594224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832100"/>
            <a:ext cx="3932237" cy="3811588"/>
          </a:xfrm>
        </p:spPr>
        <p:txBody>
          <a:bodyPr/>
          <a:lstStyle>
            <a:lvl1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86651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828F1-13B4-4065-B223-F3A90BB7EA35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58935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(with 1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943"/>
            <a:ext cx="12192000" cy="88193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1231900"/>
            <a:ext cx="3932237" cy="1600200"/>
          </a:xfrm>
        </p:spPr>
        <p:txBody>
          <a:bodyPr anchor="b"/>
          <a:lstStyle>
            <a:lvl1pPr>
              <a:defRPr sz="2400" b="1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SG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762127"/>
            <a:ext cx="6172200" cy="4594224"/>
          </a:xfrm>
        </p:spPr>
        <p:txBody>
          <a:bodyPr/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SG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832100"/>
            <a:ext cx="3932237" cy="3811588"/>
          </a:xfrm>
        </p:spPr>
        <p:txBody>
          <a:bodyPr/>
          <a:lstStyle>
            <a:lvl1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648558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(without log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1231900"/>
            <a:ext cx="3932237" cy="1600200"/>
          </a:xfrm>
        </p:spPr>
        <p:txBody>
          <a:bodyPr anchor="b"/>
          <a:lstStyle>
            <a:lvl1pPr>
              <a:defRPr sz="2400" b="1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SG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762127"/>
            <a:ext cx="6172200" cy="4594224"/>
          </a:xfrm>
        </p:spPr>
        <p:txBody>
          <a:bodyPr/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SG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832100"/>
            <a:ext cx="3932237" cy="3811588"/>
          </a:xfrm>
        </p:spPr>
        <p:txBody>
          <a:bodyPr/>
          <a:lstStyle>
            <a:lvl1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1923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D207-BFD0-4F0D-A754-F4BB8C64CEA4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16432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D8BFB-02C1-445A-8CAD-2199AF06DDBE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94772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16DB-1B1B-46A9-A54F-FDCBFB4114F0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42317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BB47-5A8B-432E-8372-CBD768A86288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9077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B3B4-2A34-4B23-9CDE-4B7CB2350706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218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29D72-64C0-4F5A-A90D-FDFC44CC0C9D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0948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66D7-8F41-4B70-9166-46A78AED6632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74662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9D1E8-812E-45E5-AF4B-280059E1444D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09A8E-4E08-4E42-A047-58522EAC0441}" type="slidenum">
              <a:rPr lang="en-SG" smtClean="0"/>
              <a:t>‹#›</a:t>
            </a:fld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0"/>
            <a:ext cx="12192000" cy="14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3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62" r:id="rId12"/>
    <p:sldLayoutId id="2147483664" r:id="rId13"/>
    <p:sldLayoutId id="2147483665" r:id="rId14"/>
    <p:sldLayoutId id="2147483668" r:id="rId15"/>
    <p:sldLayoutId id="2147483669" r:id="rId16"/>
    <p:sldLayoutId id="2147483671" r:id="rId17"/>
    <p:sldLayoutId id="2147483676" r:id="rId18"/>
    <p:sldLayoutId id="2147483677" r:id="rId19"/>
    <p:sldLayoutId id="2147483678" r:id="rId20"/>
    <p:sldLayoutId id="214748367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ncer.sanger.ac.uk/cosmic/signatures" TargetMode="Externa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thank-you-your-attention-any-questions-amit-a-gupta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ncer.sanger.ac.uk/cosmic/signatures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patents/US8425927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hyperlink" Target="https://www.sciencedirect.com/science/article/pii/S0162013404001333" TargetMode="Externa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061328" y="1833563"/>
            <a:ext cx="7927942" cy="1956012"/>
          </a:xfrm>
        </p:spPr>
        <p:txBody>
          <a:bodyPr>
            <a:normAutofit/>
          </a:bodyPr>
          <a:lstStyle/>
          <a:p>
            <a:r>
              <a:rPr lang="en-SG" sz="3000" b="0" dirty="0" smtClean="0"/>
              <a:t>What are mutational </a:t>
            </a:r>
            <a:r>
              <a:rPr lang="en-SG" sz="3000" b="0" dirty="0"/>
              <a:t>signatures and </a:t>
            </a:r>
            <a:r>
              <a:rPr lang="en-SG" sz="3000" b="0" dirty="0" smtClean="0"/>
              <a:t>why do we need experimental elucidation?</a:t>
            </a:r>
            <a:endParaRPr lang="en-SG" sz="3000" b="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667000" y="4078942"/>
            <a:ext cx="6858000" cy="1420159"/>
          </a:xfrm>
        </p:spPr>
        <p:txBody>
          <a:bodyPr/>
          <a:lstStyle/>
          <a:p>
            <a:r>
              <a:rPr lang="en-US" dirty="0" smtClean="0"/>
              <a:t>Arnoud Boot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Juli</a:t>
            </a:r>
            <a:r>
              <a:rPr lang="en-US" sz="1600" dirty="0">
                <a:solidFill>
                  <a:schemeClr val="tx1"/>
                </a:solidFill>
              </a:rPr>
              <a:t> 11</a:t>
            </a:r>
            <a:r>
              <a:rPr lang="en-US" sz="1600" baseline="30000" dirty="0">
                <a:solidFill>
                  <a:schemeClr val="tx1"/>
                </a:solidFill>
              </a:rPr>
              <a:t>th</a:t>
            </a:r>
            <a:r>
              <a:rPr lang="en-US" sz="1600" dirty="0">
                <a:solidFill>
                  <a:schemeClr val="tx1"/>
                </a:solidFill>
              </a:rPr>
              <a:t> 2020</a:t>
            </a:r>
            <a:endParaRPr lang="en-SG" sz="16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3163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Reconstructing mutational spectra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1675" t="16834" r="11871" b="73922"/>
          <a:stretch/>
        </p:blipFill>
        <p:spPr>
          <a:xfrm>
            <a:off x="596823" y="1932834"/>
            <a:ext cx="10736895" cy="13353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51317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Mutation spectra are a combination of multiple mutational processes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10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2983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Reconstructing mutational spectra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1675" t="16834" r="11871" b="56936"/>
          <a:stretch/>
        </p:blipFill>
        <p:spPr>
          <a:xfrm>
            <a:off x="596823" y="1932833"/>
            <a:ext cx="10736895" cy="3789011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51317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Mutation spectra are a combination of multiple mutational processes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668005" y="3268843"/>
            <a:ext cx="10665713" cy="6899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11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7982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Reconstructing mutational spectra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1675" t="16834" r="11871" b="56936"/>
          <a:stretch/>
        </p:blipFill>
        <p:spPr>
          <a:xfrm>
            <a:off x="596823" y="1932833"/>
            <a:ext cx="10736895" cy="3789011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51317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Mutation spectra are a combination of multiple mutational processes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12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9979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Mutographs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1675" t="16834" r="11871" b="4904"/>
          <a:stretch/>
        </p:blipFill>
        <p:spPr>
          <a:xfrm>
            <a:off x="5672565" y="262821"/>
            <a:ext cx="6209160" cy="6537828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4687111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Mutational processes can cause several types of mutations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13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5295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shapes mutational signatures?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637887" cy="5685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Mutational signature formation is a multistep </a:t>
            </a:r>
            <a:r>
              <a:rPr lang="en-US" sz="2000" dirty="0" smtClean="0"/>
              <a:t>process: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WT sequence					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DNA damage occurs on 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base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DNA repair fails, damage persists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600" dirty="0" smtClean="0"/>
          </a:p>
          <a:p>
            <a:pPr marL="0" indent="0">
              <a:buNone/>
            </a:pPr>
            <a:r>
              <a:rPr lang="en-US" sz="2000" dirty="0" err="1"/>
              <a:t>Mis</a:t>
            </a:r>
            <a:r>
              <a:rPr lang="en-US" sz="2000" dirty="0"/>
              <a:t>-incorporation opposite </a:t>
            </a:r>
            <a:r>
              <a:rPr lang="en-US" sz="2000" dirty="0" smtClean="0"/>
              <a:t>damage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900" dirty="0" smtClean="0"/>
          </a:p>
          <a:p>
            <a:pPr marL="0" indent="0">
              <a:buNone/>
            </a:pPr>
            <a:r>
              <a:rPr lang="en-US" sz="2000" dirty="0" smtClean="0"/>
              <a:t>Second round of DNA replication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5233069" y="1946188"/>
            <a:ext cx="1322174" cy="369332"/>
          </a:xfrm>
          <a:prstGeom prst="rect">
            <a:avLst/>
          </a:prstGeom>
          <a:noFill/>
          <a:ln>
            <a:solidFill>
              <a:srgbClr val="335BA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ACGTTGTA</a:t>
            </a:r>
            <a:endParaRPr lang="en-SG" b="1" dirty="0">
              <a:solidFill>
                <a:schemeClr val="accent5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233069" y="2684365"/>
            <a:ext cx="1322174" cy="456999"/>
            <a:chOff x="3521674" y="2684365"/>
            <a:chExt cx="1322174" cy="456999"/>
          </a:xfrm>
        </p:grpSpPr>
        <p:sp>
          <p:nvSpPr>
            <p:cNvPr id="31" name="TextBox 30"/>
            <p:cNvSpPr txBox="1"/>
            <p:nvPr/>
          </p:nvSpPr>
          <p:spPr>
            <a:xfrm>
              <a:off x="3521674" y="2772032"/>
              <a:ext cx="1322174" cy="369332"/>
            </a:xfrm>
            <a:prstGeom prst="rect">
              <a:avLst/>
            </a:prstGeom>
            <a:noFill/>
            <a:ln>
              <a:solidFill>
                <a:srgbClr val="335BA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5"/>
                  </a:solidFill>
                </a:rPr>
                <a:t>AC</a:t>
              </a:r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r>
                <a:rPr lang="en-US" b="1" dirty="0" smtClean="0">
                  <a:solidFill>
                    <a:schemeClr val="accent5"/>
                  </a:solidFill>
                </a:rPr>
                <a:t>TTGTA</a:t>
              </a:r>
              <a:endParaRPr lang="en-SG" b="1" dirty="0">
                <a:solidFill>
                  <a:schemeClr val="accent5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65601" y="2684365"/>
              <a:ext cx="9782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*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3" name="Down Arrow 32"/>
          <p:cNvSpPr/>
          <p:nvPr/>
        </p:nvSpPr>
        <p:spPr>
          <a:xfrm>
            <a:off x="5690271" y="2391031"/>
            <a:ext cx="197708" cy="3242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Down Arrow 33"/>
          <p:cNvSpPr/>
          <p:nvPr/>
        </p:nvSpPr>
        <p:spPr>
          <a:xfrm>
            <a:off x="5688212" y="3205608"/>
            <a:ext cx="197708" cy="3242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5" name="Group 34"/>
          <p:cNvGrpSpPr/>
          <p:nvPr/>
        </p:nvGrpSpPr>
        <p:grpSpPr>
          <a:xfrm>
            <a:off x="5233069" y="3501584"/>
            <a:ext cx="1322174" cy="456999"/>
            <a:chOff x="3581400" y="3501584"/>
            <a:chExt cx="1322174" cy="456999"/>
          </a:xfrm>
        </p:grpSpPr>
        <p:sp>
          <p:nvSpPr>
            <p:cNvPr id="36" name="TextBox 35"/>
            <p:cNvSpPr txBox="1"/>
            <p:nvPr/>
          </p:nvSpPr>
          <p:spPr>
            <a:xfrm>
              <a:off x="3581400" y="3589251"/>
              <a:ext cx="1322174" cy="369332"/>
            </a:xfrm>
            <a:prstGeom prst="rect">
              <a:avLst/>
            </a:prstGeom>
            <a:noFill/>
            <a:ln>
              <a:solidFill>
                <a:srgbClr val="335BA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5"/>
                  </a:solidFill>
                </a:rPr>
                <a:t>AC</a:t>
              </a:r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r>
                <a:rPr lang="en-US" b="1" dirty="0" smtClean="0">
                  <a:solidFill>
                    <a:schemeClr val="accent5"/>
                  </a:solidFill>
                </a:rPr>
                <a:t>TTGTA</a:t>
              </a:r>
              <a:endParaRPr lang="en-SG" b="1" dirty="0">
                <a:solidFill>
                  <a:schemeClr val="accent5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925327" y="3501584"/>
              <a:ext cx="9782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*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8" name="Down Arrow 37"/>
          <p:cNvSpPr/>
          <p:nvPr/>
        </p:nvSpPr>
        <p:spPr>
          <a:xfrm>
            <a:off x="5688212" y="4018002"/>
            <a:ext cx="197708" cy="3242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9" name="Group 38"/>
          <p:cNvGrpSpPr/>
          <p:nvPr/>
        </p:nvGrpSpPr>
        <p:grpSpPr>
          <a:xfrm>
            <a:off x="5233069" y="4313978"/>
            <a:ext cx="1322174" cy="733998"/>
            <a:chOff x="3581400" y="3501584"/>
            <a:chExt cx="1322174" cy="733998"/>
          </a:xfrm>
        </p:grpSpPr>
        <p:sp>
          <p:nvSpPr>
            <p:cNvPr id="40" name="TextBox 39"/>
            <p:cNvSpPr txBox="1"/>
            <p:nvPr/>
          </p:nvSpPr>
          <p:spPr>
            <a:xfrm>
              <a:off x="3581400" y="3589251"/>
              <a:ext cx="1322174" cy="646331"/>
            </a:xfrm>
            <a:prstGeom prst="rect">
              <a:avLst/>
            </a:prstGeom>
            <a:noFill/>
            <a:ln>
              <a:solidFill>
                <a:srgbClr val="335BA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5"/>
                  </a:solidFill>
                </a:rPr>
                <a:t>AC</a:t>
              </a:r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r>
                <a:rPr lang="en-US" b="1" dirty="0" smtClean="0">
                  <a:solidFill>
                    <a:schemeClr val="accent5"/>
                  </a:solidFill>
                </a:rPr>
                <a:t>TTGTA</a:t>
              </a:r>
            </a:p>
            <a:p>
              <a:pPr algn="ctr"/>
              <a:r>
                <a:rPr lang="en-US" b="1" dirty="0" smtClean="0">
                  <a:solidFill>
                    <a:schemeClr val="accent5"/>
                  </a:solidFill>
                </a:rPr>
                <a:t>TG</a:t>
              </a:r>
              <a:r>
                <a:rPr lang="en-US" b="1" dirty="0" smtClean="0">
                  <a:solidFill>
                    <a:srgbClr val="FF0000"/>
                  </a:solidFill>
                </a:rPr>
                <a:t>A</a:t>
              </a:r>
              <a:r>
                <a:rPr lang="en-US" b="1" dirty="0" smtClean="0">
                  <a:solidFill>
                    <a:schemeClr val="accent5"/>
                  </a:solidFill>
                </a:rPr>
                <a:t>AACAT</a:t>
              </a:r>
              <a:endParaRPr lang="en-SG" b="1" dirty="0">
                <a:solidFill>
                  <a:schemeClr val="accent5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931505" y="3501584"/>
              <a:ext cx="9720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*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2" name="Down Arrow 41"/>
          <p:cNvSpPr/>
          <p:nvPr/>
        </p:nvSpPr>
        <p:spPr>
          <a:xfrm>
            <a:off x="5688212" y="5107395"/>
            <a:ext cx="197708" cy="3242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TextBox 42"/>
          <p:cNvSpPr txBox="1"/>
          <p:nvPr/>
        </p:nvSpPr>
        <p:spPr>
          <a:xfrm>
            <a:off x="5233069" y="5491038"/>
            <a:ext cx="1322174" cy="646331"/>
          </a:xfrm>
          <a:prstGeom prst="rect">
            <a:avLst/>
          </a:prstGeom>
          <a:noFill/>
          <a:ln>
            <a:solidFill>
              <a:srgbClr val="335BA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AC</a:t>
            </a:r>
            <a:r>
              <a:rPr lang="en-US" b="1" dirty="0" smtClean="0">
                <a:solidFill>
                  <a:srgbClr val="FF0000"/>
                </a:solidFill>
              </a:rPr>
              <a:t>T</a:t>
            </a:r>
            <a:r>
              <a:rPr lang="en-US" b="1" dirty="0" smtClean="0">
                <a:solidFill>
                  <a:schemeClr val="accent5"/>
                </a:solidFill>
              </a:rPr>
              <a:t>TTGTA</a:t>
            </a:r>
          </a:p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TG</a:t>
            </a:r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b="1" dirty="0" smtClean="0">
                <a:solidFill>
                  <a:schemeClr val="accent5"/>
                </a:solidFill>
              </a:rPr>
              <a:t>AACAT</a:t>
            </a:r>
            <a:endParaRPr lang="en-SG" b="1" dirty="0">
              <a:solidFill>
                <a:schemeClr val="accent5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14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6408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shapes mutational signatures?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1150693" cy="5617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Mutational signature formation is a multistep process:	Potential sources that can modify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							the resulting mutational signature</a:t>
            </a:r>
          </a:p>
          <a:p>
            <a:pPr marL="0" indent="0">
              <a:buNone/>
            </a:pPr>
            <a:r>
              <a:rPr lang="en-US" sz="2000" dirty="0" smtClean="0"/>
              <a:t>WT sequence					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DNA damage occurs on 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base				DNA damage could be sequence specific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DNA repair fails, damage persists				DNA repair proficiency can depend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					on sequence context</a:t>
            </a:r>
          </a:p>
          <a:p>
            <a:pPr marL="0" indent="0">
              <a:buNone/>
            </a:pPr>
            <a:endParaRPr lang="en-US" sz="600" dirty="0" smtClean="0"/>
          </a:p>
          <a:p>
            <a:pPr marL="0" indent="0">
              <a:buNone/>
            </a:pPr>
            <a:r>
              <a:rPr lang="en-US" sz="2000" dirty="0" err="1" smtClean="0"/>
              <a:t>Mis</a:t>
            </a:r>
            <a:r>
              <a:rPr lang="en-US" sz="2000" dirty="0" smtClean="0"/>
              <a:t>-incorporation opposite damage			 There are 4 </a:t>
            </a:r>
            <a:r>
              <a:rPr lang="en-US" sz="2000" dirty="0" smtClean="0"/>
              <a:t>possibilities</a:t>
            </a:r>
            <a:r>
              <a:rPr lang="en-US" sz="2000" dirty="0" smtClean="0"/>
              <a:t>							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2000" dirty="0" smtClean="0"/>
              <a:t>Second round of DNA replication				Before this step; the mismatch existing 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233069" y="1946188"/>
            <a:ext cx="1322174" cy="369332"/>
          </a:xfrm>
          <a:prstGeom prst="rect">
            <a:avLst/>
          </a:prstGeom>
          <a:noFill/>
          <a:ln>
            <a:solidFill>
              <a:srgbClr val="335BA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ACGTTGTA</a:t>
            </a:r>
            <a:endParaRPr lang="en-SG" b="1" dirty="0">
              <a:solidFill>
                <a:schemeClr val="accent5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233069" y="2684365"/>
            <a:ext cx="1322174" cy="456999"/>
            <a:chOff x="3521674" y="2684365"/>
            <a:chExt cx="1322174" cy="456999"/>
          </a:xfrm>
        </p:grpSpPr>
        <p:sp>
          <p:nvSpPr>
            <p:cNvPr id="10" name="TextBox 9"/>
            <p:cNvSpPr txBox="1"/>
            <p:nvPr/>
          </p:nvSpPr>
          <p:spPr>
            <a:xfrm>
              <a:off x="3521674" y="2772032"/>
              <a:ext cx="1322174" cy="369332"/>
            </a:xfrm>
            <a:prstGeom prst="rect">
              <a:avLst/>
            </a:prstGeom>
            <a:noFill/>
            <a:ln>
              <a:solidFill>
                <a:srgbClr val="335BA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5"/>
                  </a:solidFill>
                </a:rPr>
                <a:t>AC</a:t>
              </a:r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r>
                <a:rPr lang="en-US" b="1" dirty="0" smtClean="0">
                  <a:solidFill>
                    <a:schemeClr val="accent5"/>
                  </a:solidFill>
                </a:rPr>
                <a:t>TTGTA</a:t>
              </a:r>
              <a:endParaRPr lang="en-SG" b="1" dirty="0">
                <a:solidFill>
                  <a:schemeClr val="accent5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65601" y="2684365"/>
              <a:ext cx="9782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*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5690271" y="2391031"/>
            <a:ext cx="197708" cy="3242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Down Arrow 12"/>
          <p:cNvSpPr/>
          <p:nvPr/>
        </p:nvSpPr>
        <p:spPr>
          <a:xfrm>
            <a:off x="5688212" y="3205608"/>
            <a:ext cx="197708" cy="3242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6" name="Group 15"/>
          <p:cNvGrpSpPr/>
          <p:nvPr/>
        </p:nvGrpSpPr>
        <p:grpSpPr>
          <a:xfrm>
            <a:off x="5233069" y="3501584"/>
            <a:ext cx="1322174" cy="456999"/>
            <a:chOff x="3581400" y="3501584"/>
            <a:chExt cx="1322174" cy="456999"/>
          </a:xfrm>
        </p:grpSpPr>
        <p:sp>
          <p:nvSpPr>
            <p:cNvPr id="14" name="TextBox 13"/>
            <p:cNvSpPr txBox="1"/>
            <p:nvPr/>
          </p:nvSpPr>
          <p:spPr>
            <a:xfrm>
              <a:off x="3581400" y="3589251"/>
              <a:ext cx="1322174" cy="369332"/>
            </a:xfrm>
            <a:prstGeom prst="rect">
              <a:avLst/>
            </a:prstGeom>
            <a:noFill/>
            <a:ln>
              <a:solidFill>
                <a:srgbClr val="335BA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5"/>
                  </a:solidFill>
                </a:rPr>
                <a:t>AC</a:t>
              </a:r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r>
                <a:rPr lang="en-US" b="1" dirty="0" smtClean="0">
                  <a:solidFill>
                    <a:schemeClr val="accent5"/>
                  </a:solidFill>
                </a:rPr>
                <a:t>TTGTA</a:t>
              </a:r>
              <a:endParaRPr lang="en-SG" b="1" dirty="0">
                <a:solidFill>
                  <a:schemeClr val="accent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25327" y="3501584"/>
              <a:ext cx="9782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*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1" name="Down Arrow 20"/>
          <p:cNvSpPr/>
          <p:nvPr/>
        </p:nvSpPr>
        <p:spPr>
          <a:xfrm>
            <a:off x="5688212" y="4018002"/>
            <a:ext cx="197708" cy="3242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2" name="Group 21"/>
          <p:cNvGrpSpPr/>
          <p:nvPr/>
        </p:nvGrpSpPr>
        <p:grpSpPr>
          <a:xfrm>
            <a:off x="5233069" y="4313978"/>
            <a:ext cx="1322174" cy="733998"/>
            <a:chOff x="3581400" y="3501584"/>
            <a:chExt cx="1322174" cy="733998"/>
          </a:xfrm>
        </p:grpSpPr>
        <p:sp>
          <p:nvSpPr>
            <p:cNvPr id="23" name="TextBox 22"/>
            <p:cNvSpPr txBox="1"/>
            <p:nvPr/>
          </p:nvSpPr>
          <p:spPr>
            <a:xfrm>
              <a:off x="3581400" y="3589251"/>
              <a:ext cx="1322174" cy="646331"/>
            </a:xfrm>
            <a:prstGeom prst="rect">
              <a:avLst/>
            </a:prstGeom>
            <a:noFill/>
            <a:ln>
              <a:solidFill>
                <a:srgbClr val="335BA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5"/>
                  </a:solidFill>
                </a:rPr>
                <a:t>AC</a:t>
              </a:r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r>
                <a:rPr lang="en-US" b="1" dirty="0" smtClean="0">
                  <a:solidFill>
                    <a:schemeClr val="accent5"/>
                  </a:solidFill>
                </a:rPr>
                <a:t>TTGTA</a:t>
              </a:r>
            </a:p>
            <a:p>
              <a:pPr algn="ctr"/>
              <a:r>
                <a:rPr lang="en-US" b="1" dirty="0" smtClean="0">
                  <a:solidFill>
                    <a:schemeClr val="accent5"/>
                  </a:solidFill>
                </a:rPr>
                <a:t>TG</a:t>
              </a:r>
              <a:r>
                <a:rPr lang="en-US" b="1" dirty="0" smtClean="0">
                  <a:solidFill>
                    <a:srgbClr val="FF0000"/>
                  </a:solidFill>
                </a:rPr>
                <a:t>A</a:t>
              </a:r>
              <a:r>
                <a:rPr lang="en-US" b="1" dirty="0" smtClean="0">
                  <a:solidFill>
                    <a:schemeClr val="accent5"/>
                  </a:solidFill>
                </a:rPr>
                <a:t>AACAT</a:t>
              </a:r>
              <a:endParaRPr lang="en-SG" b="1" dirty="0">
                <a:solidFill>
                  <a:schemeClr val="accent5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31505" y="3501584"/>
              <a:ext cx="9720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*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Down Arrow 24"/>
          <p:cNvSpPr/>
          <p:nvPr/>
        </p:nvSpPr>
        <p:spPr>
          <a:xfrm>
            <a:off x="5688212" y="5107395"/>
            <a:ext cx="197708" cy="3242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TextBox 26"/>
          <p:cNvSpPr txBox="1"/>
          <p:nvPr/>
        </p:nvSpPr>
        <p:spPr>
          <a:xfrm>
            <a:off x="5233069" y="5491038"/>
            <a:ext cx="1322174" cy="646331"/>
          </a:xfrm>
          <a:prstGeom prst="rect">
            <a:avLst/>
          </a:prstGeom>
          <a:noFill/>
          <a:ln>
            <a:solidFill>
              <a:srgbClr val="335BA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AC</a:t>
            </a:r>
            <a:r>
              <a:rPr lang="en-US" b="1" dirty="0" smtClean="0">
                <a:solidFill>
                  <a:srgbClr val="FF0000"/>
                </a:solidFill>
              </a:rPr>
              <a:t>T</a:t>
            </a:r>
            <a:r>
              <a:rPr lang="en-US" b="1" dirty="0" smtClean="0">
                <a:solidFill>
                  <a:schemeClr val="accent5"/>
                </a:solidFill>
              </a:rPr>
              <a:t>TTGTA</a:t>
            </a:r>
          </a:p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TG</a:t>
            </a:r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b="1" dirty="0" smtClean="0">
                <a:solidFill>
                  <a:schemeClr val="accent5"/>
                </a:solidFill>
              </a:rPr>
              <a:t>AACAT</a:t>
            </a:r>
            <a:endParaRPr lang="en-SG" b="1" dirty="0">
              <a:solidFill>
                <a:schemeClr val="accent5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15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4761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ontent Placeholder 2"/>
          <p:cNvSpPr>
            <a:spLocks noGrp="1"/>
          </p:cNvSpPr>
          <p:nvPr>
            <p:ph idx="1"/>
          </p:nvPr>
        </p:nvSpPr>
        <p:spPr>
          <a:xfrm>
            <a:off x="903323" y="1215434"/>
            <a:ext cx="11150693" cy="5228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Mutational process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DNA damage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DNA repair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2000" dirty="0" smtClean="0"/>
              <a:t>TLS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how mutational signature are shaped: APOBEC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716677" y="1809520"/>
            <a:ext cx="2386619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APOBEC deamination</a:t>
            </a:r>
          </a:p>
          <a:p>
            <a:pPr algn="ctr"/>
            <a:r>
              <a:rPr lang="en-GB" dirty="0" smtClean="0"/>
              <a:t>C </a:t>
            </a:r>
            <a:r>
              <a:rPr lang="en-GB" dirty="0"/>
              <a:t> → </a:t>
            </a:r>
            <a:r>
              <a:rPr lang="en-GB" dirty="0" smtClean="0"/>
              <a:t>U </a:t>
            </a:r>
            <a:endParaRPr lang="en-GB" dirty="0"/>
          </a:p>
        </p:txBody>
      </p:sp>
      <p:sp>
        <p:nvSpPr>
          <p:cNvPr id="73" name="TextBox 72"/>
          <p:cNvSpPr txBox="1"/>
          <p:nvPr/>
        </p:nvSpPr>
        <p:spPr>
          <a:xfrm>
            <a:off x="4053501" y="2799741"/>
            <a:ext cx="171297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No DNA repair</a:t>
            </a:r>
            <a:endParaRPr lang="en-GB" dirty="0"/>
          </a:p>
        </p:txBody>
      </p:sp>
      <p:sp>
        <p:nvSpPr>
          <p:cNvPr id="74" name="TextBox 73"/>
          <p:cNvSpPr txBox="1"/>
          <p:nvPr/>
        </p:nvSpPr>
        <p:spPr>
          <a:xfrm>
            <a:off x="3331553" y="3570998"/>
            <a:ext cx="3156866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No TLS invoked</a:t>
            </a:r>
          </a:p>
          <a:p>
            <a:pPr algn="ctr"/>
            <a:r>
              <a:rPr lang="en-GB" sz="2000" dirty="0" smtClean="0"/>
              <a:t>DNA replication by polymerase </a:t>
            </a:r>
            <a:r>
              <a:rPr lang="el-GR" sz="2000" dirty="0"/>
              <a:t>ϵ</a:t>
            </a:r>
            <a:endParaRPr lang="en-GB" sz="2000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4909986" y="2498066"/>
            <a:ext cx="0" cy="274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956774" y="1809520"/>
            <a:ext cx="2386619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APOBEC deamination</a:t>
            </a:r>
          </a:p>
          <a:p>
            <a:pPr algn="ctr"/>
            <a:r>
              <a:rPr lang="en-GB" dirty="0"/>
              <a:t>C  → U 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79" name="TextBox 78"/>
          <p:cNvSpPr txBox="1"/>
          <p:nvPr/>
        </p:nvSpPr>
        <p:spPr>
          <a:xfrm>
            <a:off x="7986489" y="2799741"/>
            <a:ext cx="232718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BER creates </a:t>
            </a:r>
            <a:r>
              <a:rPr lang="en-GB" dirty="0" err="1" smtClean="0"/>
              <a:t>abasic</a:t>
            </a:r>
            <a:r>
              <a:rPr lang="en-GB" dirty="0" smtClean="0"/>
              <a:t> site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242485" y="3878774"/>
            <a:ext cx="1573657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TLS </a:t>
            </a:r>
            <a:r>
              <a:rPr lang="en-GB" sz="2000" dirty="0" smtClean="0"/>
              <a:t>2</a:t>
            </a:r>
            <a:r>
              <a:rPr lang="en-GB" sz="1200" dirty="0" smtClean="0"/>
              <a:t> (e.g. REV1)</a:t>
            </a:r>
            <a:endParaRPr lang="en-GB" sz="1200" dirty="0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9150083" y="2498066"/>
            <a:ext cx="0" cy="274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4724679" y="1161207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A</a:t>
            </a:r>
            <a:endParaRPr lang="en-GB" sz="2400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8971188" y="116120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B</a:t>
            </a:r>
            <a:endParaRPr lang="en-GB" sz="2400" b="1" dirty="0"/>
          </a:p>
        </p:txBody>
      </p:sp>
      <p:pic>
        <p:nvPicPr>
          <p:cNvPr id="86" name="Picture 85" descr="Signature-PCAWG-1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7" t="9399" r="30541" b="23530"/>
          <a:stretch/>
        </p:blipFill>
        <p:spPr>
          <a:xfrm>
            <a:off x="8941577" y="5168906"/>
            <a:ext cx="2826774" cy="1088934"/>
          </a:xfrm>
          <a:prstGeom prst="rect">
            <a:avLst/>
          </a:prstGeom>
        </p:spPr>
      </p:pic>
      <p:pic>
        <p:nvPicPr>
          <p:cNvPr id="87" name="Picture 86" descr="Signature-PCAWG-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1" t="11761" r="30817" b="26422"/>
          <a:stretch/>
        </p:blipFill>
        <p:spPr>
          <a:xfrm>
            <a:off x="4628748" y="5168906"/>
            <a:ext cx="2903839" cy="1033530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4972229" y="5475107"/>
            <a:ext cx="1367331" cy="47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SBS2</a:t>
            </a:r>
            <a:endParaRPr lang="en-GB" sz="2400" dirty="0"/>
          </a:p>
        </p:txBody>
      </p:sp>
      <p:sp>
        <p:nvSpPr>
          <p:cNvPr id="89" name="TextBox 88"/>
          <p:cNvSpPr txBox="1"/>
          <p:nvPr/>
        </p:nvSpPr>
        <p:spPr>
          <a:xfrm>
            <a:off x="9834739" y="5475107"/>
            <a:ext cx="1427251" cy="47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SBS13</a:t>
            </a:r>
            <a:endParaRPr lang="en-GB" sz="2400" dirty="0"/>
          </a:p>
        </p:txBody>
      </p:sp>
      <p:sp>
        <p:nvSpPr>
          <p:cNvPr id="90" name="TextBox 89"/>
          <p:cNvSpPr txBox="1"/>
          <p:nvPr/>
        </p:nvSpPr>
        <p:spPr>
          <a:xfrm>
            <a:off x="7516838" y="3878774"/>
            <a:ext cx="1497596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TLS </a:t>
            </a:r>
            <a:r>
              <a:rPr lang="en-GB" sz="2000" dirty="0" smtClean="0"/>
              <a:t>1</a:t>
            </a:r>
            <a:r>
              <a:rPr lang="en-GB" sz="1200" dirty="0" smtClean="0"/>
              <a:t> (e.g. POL</a:t>
            </a:r>
            <a:r>
              <a:rPr lang="el-GR" sz="1200" dirty="0" smtClean="0"/>
              <a:t>α</a:t>
            </a:r>
            <a:r>
              <a:rPr lang="en-US" sz="1200" dirty="0" smtClean="0"/>
              <a:t>)</a:t>
            </a:r>
            <a:endParaRPr lang="en-GB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8897558" y="5497446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C&gt;G</a:t>
            </a:r>
            <a:endParaRPr lang="en-US" sz="2400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6501790" y="5497446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C&gt;T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4909986" y="3219151"/>
            <a:ext cx="0" cy="274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/>
          <p:cNvGrpSpPr/>
          <p:nvPr/>
        </p:nvGrpSpPr>
        <p:grpSpPr>
          <a:xfrm>
            <a:off x="8361720" y="3216509"/>
            <a:ext cx="1576727" cy="606531"/>
            <a:chOff x="8438424" y="3216509"/>
            <a:chExt cx="1576727" cy="606531"/>
          </a:xfrm>
        </p:grpSpPr>
        <p:cxnSp>
          <p:nvCxnSpPr>
            <p:cNvPr id="104" name="Straight Arrow Connector 103"/>
            <p:cNvCxnSpPr/>
            <p:nvPr/>
          </p:nvCxnSpPr>
          <p:spPr>
            <a:xfrm flipH="1">
              <a:off x="8438424" y="3219151"/>
              <a:ext cx="815626" cy="5929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9238300" y="3216509"/>
              <a:ext cx="776851" cy="60653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Straight Arrow Connector 106"/>
          <p:cNvCxnSpPr/>
          <p:nvPr/>
        </p:nvCxnSpPr>
        <p:spPr>
          <a:xfrm flipH="1">
            <a:off x="7156136" y="4345599"/>
            <a:ext cx="1090431" cy="782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4478889" y="4635241"/>
            <a:ext cx="846873" cy="4927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86" idx="0"/>
          </p:cNvCxnSpPr>
          <p:nvPr/>
        </p:nvCxnSpPr>
        <p:spPr>
          <a:xfrm>
            <a:off x="10015151" y="4345599"/>
            <a:ext cx="339813" cy="823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16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9403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 repair in mutational signature research: TC-NER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637887" cy="5204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Sometimes DNA repair can give us information on the damage underlying mutational signatures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TC-NER specializes in removing large adducts (e.g. UV)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As it is only invoked when transcription machinery encounters such an adduct, the resulting mutagenesis shows evidence of TC-NER involvement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9664968" y="3197246"/>
            <a:ext cx="2153714" cy="3474213"/>
            <a:chOff x="5391719" y="1532614"/>
            <a:chExt cx="3383514" cy="4722637"/>
          </a:xfrm>
        </p:grpSpPr>
        <p:pic>
          <p:nvPicPr>
            <p:cNvPr id="21" name="Picture 2" descr="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1719" y="1532614"/>
              <a:ext cx="3383514" cy="4722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7421078" y="2811565"/>
              <a:ext cx="1318661" cy="221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14790" y="2863952"/>
              <a:ext cx="860443" cy="221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17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6725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 repair in mutational signature research: TC-NER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637887" cy="5204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Sometimes DNA repair can give us information on the damage underlying mutational signatures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TC-NER specializes in removing large adducts (e.g. UV)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As it is only invoked when transcription machinery encounters such an adduct, the resulting mutagenesis shows evidence of TC-NER involvement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Transcriptional </a:t>
            </a:r>
            <a:r>
              <a:rPr lang="en-US" sz="2000" dirty="0" smtClean="0"/>
              <a:t>strand bias can also inform on the adducted base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17" y="3709907"/>
            <a:ext cx="8511862" cy="141315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18</a:t>
            </a:fld>
            <a:endParaRPr lang="en-SG" dirty="0"/>
          </a:p>
        </p:txBody>
      </p:sp>
      <p:grpSp>
        <p:nvGrpSpPr>
          <p:cNvPr id="6" name="Group 5"/>
          <p:cNvGrpSpPr/>
          <p:nvPr/>
        </p:nvGrpSpPr>
        <p:grpSpPr>
          <a:xfrm>
            <a:off x="9664968" y="3197246"/>
            <a:ext cx="2153714" cy="3474213"/>
            <a:chOff x="5391719" y="1532614"/>
            <a:chExt cx="3383514" cy="4722637"/>
          </a:xfrm>
        </p:grpSpPr>
        <p:pic>
          <p:nvPicPr>
            <p:cNvPr id="9" name="Picture 2" descr="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1719" y="1532614"/>
              <a:ext cx="3383514" cy="4722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7421078" y="2811565"/>
              <a:ext cx="1318661" cy="221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914790" y="2863952"/>
              <a:ext cx="860443" cy="221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41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ounded Rectangle 119"/>
          <p:cNvSpPr/>
          <p:nvPr/>
        </p:nvSpPr>
        <p:spPr>
          <a:xfrm>
            <a:off x="2366320" y="3466070"/>
            <a:ext cx="9588842" cy="3293076"/>
          </a:xfrm>
          <a:prstGeom prst="roundRect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 of mutational signatures in research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139252" y="2629929"/>
            <a:ext cx="3020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Mutational Signatures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2428104" y="3132437"/>
            <a:ext cx="3124200" cy="1134184"/>
            <a:chOff x="2057400" y="2712308"/>
            <a:chExt cx="3124200" cy="1134184"/>
          </a:xfrm>
        </p:grpSpPr>
        <p:sp>
          <p:nvSpPr>
            <p:cNvPr id="101" name="TextBox 100"/>
            <p:cNvSpPr txBox="1"/>
            <p:nvPr/>
          </p:nvSpPr>
          <p:spPr>
            <a:xfrm>
              <a:off x="2057400" y="3138606"/>
              <a:ext cx="3124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Molecular cancer epidemiology</a:t>
              </a:r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 flipH="1">
              <a:off x="3962400" y="2712308"/>
              <a:ext cx="776416" cy="42713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5586290" y="4266621"/>
            <a:ext cx="2913786" cy="1508106"/>
            <a:chOff x="3729686" y="3546156"/>
            <a:chExt cx="2913786" cy="1508106"/>
          </a:xfrm>
        </p:grpSpPr>
        <p:sp>
          <p:nvSpPr>
            <p:cNvPr id="104" name="TextBox 103"/>
            <p:cNvSpPr txBox="1"/>
            <p:nvPr/>
          </p:nvSpPr>
          <p:spPr>
            <a:xfrm>
              <a:off x="3729686" y="4038599"/>
              <a:ext cx="29137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Cancer life histories and signature-associated  oncogenic pathways</a:t>
              </a:r>
            </a:p>
          </p:txBody>
        </p:sp>
        <p:cxnSp>
          <p:nvCxnSpPr>
            <p:cNvPr id="105" name="Straight Arrow Connector 104"/>
            <p:cNvCxnSpPr>
              <a:stCxn id="113" idx="2"/>
              <a:endCxn id="104" idx="0"/>
            </p:cNvCxnSpPr>
            <p:nvPr/>
          </p:nvCxnSpPr>
          <p:spPr>
            <a:xfrm>
              <a:off x="5181600" y="3546156"/>
              <a:ext cx="4979" cy="4924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2428104" y="4266620"/>
            <a:ext cx="3124200" cy="892555"/>
            <a:chOff x="0" y="3585862"/>
            <a:chExt cx="3124200" cy="892555"/>
          </a:xfrm>
        </p:grpSpPr>
        <p:sp>
          <p:nvSpPr>
            <p:cNvPr id="107" name="TextBox 106"/>
            <p:cNvSpPr txBox="1"/>
            <p:nvPr/>
          </p:nvSpPr>
          <p:spPr>
            <a:xfrm>
              <a:off x="0" y="4078307"/>
              <a:ext cx="3124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Prevention and screening</a:t>
              </a:r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>
              <a:off x="1592995" y="3585862"/>
              <a:ext cx="0" cy="4924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/>
          <p:cNvGrpSpPr/>
          <p:nvPr/>
        </p:nvGrpSpPr>
        <p:grpSpPr>
          <a:xfrm>
            <a:off x="4637904" y="5863280"/>
            <a:ext cx="4800600" cy="807536"/>
            <a:chOff x="2743200" y="5216956"/>
            <a:chExt cx="4800600" cy="807536"/>
          </a:xfrm>
        </p:grpSpPr>
        <p:sp>
          <p:nvSpPr>
            <p:cNvPr id="110" name="TextBox 109"/>
            <p:cNvSpPr txBox="1"/>
            <p:nvPr/>
          </p:nvSpPr>
          <p:spPr>
            <a:xfrm>
              <a:off x="2743200" y="5624382"/>
              <a:ext cx="480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Specific therapeutic opportunities</a:t>
              </a: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43500" y="5216956"/>
              <a:ext cx="0" cy="4218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5780904" y="3132437"/>
            <a:ext cx="2514600" cy="1134184"/>
            <a:chOff x="5410200" y="2712308"/>
            <a:chExt cx="2514600" cy="1134184"/>
          </a:xfrm>
        </p:grpSpPr>
        <p:sp>
          <p:nvSpPr>
            <p:cNvPr id="113" name="TextBox 112"/>
            <p:cNvSpPr txBox="1"/>
            <p:nvPr/>
          </p:nvSpPr>
          <p:spPr>
            <a:xfrm>
              <a:off x="5410200" y="3138606"/>
              <a:ext cx="2514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How do mutations cause cancer?</a:t>
              </a:r>
            </a:p>
          </p:txBody>
        </p:sp>
        <p:cxnSp>
          <p:nvCxnSpPr>
            <p:cNvPr id="114" name="Straight Arrow Connector 113"/>
            <p:cNvCxnSpPr/>
            <p:nvPr/>
          </p:nvCxnSpPr>
          <p:spPr>
            <a:xfrm>
              <a:off x="6667500" y="2712308"/>
              <a:ext cx="0" cy="48809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8068963" y="3089188"/>
            <a:ext cx="3503141" cy="1177433"/>
            <a:chOff x="7698259" y="2669059"/>
            <a:chExt cx="3503141" cy="1177433"/>
          </a:xfrm>
        </p:grpSpPr>
        <p:sp>
          <p:nvSpPr>
            <p:cNvPr id="116" name="TextBox 115"/>
            <p:cNvSpPr txBox="1"/>
            <p:nvPr/>
          </p:nvSpPr>
          <p:spPr>
            <a:xfrm>
              <a:off x="8229600" y="3138606"/>
              <a:ext cx="2971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Understanding</a:t>
              </a:r>
              <a:endParaRPr lang="en-US" sz="2000" dirty="0"/>
            </a:p>
            <a:p>
              <a:pPr algn="ctr"/>
              <a:r>
                <a:rPr lang="en-US" sz="2000" dirty="0"/>
                <a:t>of DNA damage and repair</a:t>
              </a:r>
            </a:p>
          </p:txBody>
        </p:sp>
        <p:cxnSp>
          <p:nvCxnSpPr>
            <p:cNvPr id="117" name="Straight Arrow Connector 116"/>
            <p:cNvCxnSpPr/>
            <p:nvPr/>
          </p:nvCxnSpPr>
          <p:spPr>
            <a:xfrm>
              <a:off x="7698259" y="2669059"/>
              <a:ext cx="759941" cy="47038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/>
          <p:cNvSpPr txBox="1"/>
          <p:nvPr/>
        </p:nvSpPr>
        <p:spPr>
          <a:xfrm>
            <a:off x="683628" y="4912553"/>
            <a:ext cx="136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Application</a:t>
            </a:r>
            <a:endParaRPr lang="en-US" sz="2000" dirty="0"/>
          </a:p>
        </p:txBody>
      </p:sp>
      <p:cxnSp>
        <p:nvCxnSpPr>
          <p:cNvPr id="126" name="Straight Arrow Connector 125"/>
          <p:cNvCxnSpPr/>
          <p:nvPr/>
        </p:nvCxnSpPr>
        <p:spPr>
          <a:xfrm flipH="1">
            <a:off x="8772274" y="4363151"/>
            <a:ext cx="1375607" cy="1921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4021099" y="5222755"/>
            <a:ext cx="1168739" cy="10623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19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2142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39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Mutagenesis leads to tumorigenesis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838200" y="1222744"/>
            <a:ext cx="10515600" cy="4954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Mutagenesis is associated with tumorigenesis.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Besides random mutagenesis that occurs during cell division, cells are often also subjected to other sources of mutagenesis.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Mutagenesis can be endogenous (</a:t>
            </a:r>
            <a:r>
              <a:rPr lang="en-US" sz="1700" dirty="0"/>
              <a:t>cytosine deamination, MMR deficiency</a:t>
            </a:r>
            <a:r>
              <a:rPr lang="en-US" sz="2000" dirty="0"/>
              <a:t>) or exogenous (</a:t>
            </a:r>
            <a:r>
              <a:rPr lang="en-US" sz="1700" dirty="0"/>
              <a:t>aflatoxin exposure, UV-mutagenesis</a:t>
            </a:r>
            <a:r>
              <a:rPr lang="en-US" sz="2000" dirty="0"/>
              <a:t>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Each mutagenic process leaves its own characteristic pattern of </a:t>
            </a:r>
            <a:r>
              <a:rPr lang="en-US" sz="2000" dirty="0" smtClean="0"/>
              <a:t>mutations; </a:t>
            </a:r>
          </a:p>
          <a:p>
            <a:pPr marL="0" indent="0">
              <a:buNone/>
            </a:pPr>
            <a:r>
              <a:rPr lang="en-US" sz="2000" dirty="0" smtClean="0"/>
              <a:t>its </a:t>
            </a:r>
            <a:r>
              <a:rPr lang="en-US" sz="2000" b="1" i="1" dirty="0"/>
              <a:t>mutational signature</a:t>
            </a:r>
            <a:r>
              <a:rPr lang="en-US" sz="2000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63315" y="3952000"/>
            <a:ext cx="5157315" cy="28427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014121" y="6517718"/>
            <a:ext cx="11501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 dirty="0"/>
              <a:t>clipartmax.com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8350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366320" y="3466070"/>
            <a:ext cx="9588842" cy="3293076"/>
          </a:xfrm>
          <a:prstGeom prst="roundRect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ounded Rectangle 30"/>
          <p:cNvSpPr/>
          <p:nvPr/>
        </p:nvSpPr>
        <p:spPr>
          <a:xfrm>
            <a:off x="2366320" y="1430434"/>
            <a:ext cx="9588842" cy="813802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TextBox 62"/>
          <p:cNvSpPr txBox="1"/>
          <p:nvPr/>
        </p:nvSpPr>
        <p:spPr>
          <a:xfrm>
            <a:off x="5139252" y="2629929"/>
            <a:ext cx="3020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Mutational Signatures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2428104" y="3132437"/>
            <a:ext cx="3124200" cy="1134184"/>
            <a:chOff x="2057400" y="2712308"/>
            <a:chExt cx="3124200" cy="1134184"/>
          </a:xfrm>
        </p:grpSpPr>
        <p:sp>
          <p:nvSpPr>
            <p:cNvPr id="71" name="TextBox 70"/>
            <p:cNvSpPr txBox="1"/>
            <p:nvPr/>
          </p:nvSpPr>
          <p:spPr>
            <a:xfrm>
              <a:off x="2057400" y="3138606"/>
              <a:ext cx="3124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Molecular cancer epidemiology</a:t>
              </a: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H="1">
              <a:off x="3962400" y="2712308"/>
              <a:ext cx="776416" cy="42713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5586290" y="4266621"/>
            <a:ext cx="2913786" cy="1508106"/>
            <a:chOff x="3729686" y="3546156"/>
            <a:chExt cx="2913786" cy="1508106"/>
          </a:xfrm>
        </p:grpSpPr>
        <p:sp>
          <p:nvSpPr>
            <p:cNvPr id="74" name="TextBox 73"/>
            <p:cNvSpPr txBox="1"/>
            <p:nvPr/>
          </p:nvSpPr>
          <p:spPr>
            <a:xfrm>
              <a:off x="3729686" y="4038599"/>
              <a:ext cx="29137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Cancer life histories and signature-associated  oncogenic pathways</a:t>
              </a:r>
            </a:p>
          </p:txBody>
        </p:sp>
        <p:cxnSp>
          <p:nvCxnSpPr>
            <p:cNvPr id="75" name="Straight Arrow Connector 74"/>
            <p:cNvCxnSpPr>
              <a:stCxn id="86" idx="2"/>
              <a:endCxn id="74" idx="0"/>
            </p:cNvCxnSpPr>
            <p:nvPr/>
          </p:nvCxnSpPr>
          <p:spPr>
            <a:xfrm>
              <a:off x="5181600" y="3546156"/>
              <a:ext cx="4979" cy="4924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2428104" y="4266620"/>
            <a:ext cx="3124200" cy="892555"/>
            <a:chOff x="0" y="3585862"/>
            <a:chExt cx="3124200" cy="892555"/>
          </a:xfrm>
        </p:grpSpPr>
        <p:sp>
          <p:nvSpPr>
            <p:cNvPr id="77" name="TextBox 76"/>
            <p:cNvSpPr txBox="1"/>
            <p:nvPr/>
          </p:nvSpPr>
          <p:spPr>
            <a:xfrm>
              <a:off x="0" y="4078307"/>
              <a:ext cx="3124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Prevention and screening</a:t>
              </a: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1592995" y="3585862"/>
              <a:ext cx="0" cy="4924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637904" y="5863280"/>
            <a:ext cx="4800600" cy="807536"/>
            <a:chOff x="2743200" y="5216956"/>
            <a:chExt cx="4800600" cy="807536"/>
          </a:xfrm>
        </p:grpSpPr>
        <p:sp>
          <p:nvSpPr>
            <p:cNvPr id="80" name="TextBox 79"/>
            <p:cNvSpPr txBox="1"/>
            <p:nvPr/>
          </p:nvSpPr>
          <p:spPr>
            <a:xfrm>
              <a:off x="2743200" y="5624382"/>
              <a:ext cx="480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Specific therapeutic opportunities</a:t>
              </a: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5143500" y="5216956"/>
              <a:ext cx="0" cy="4218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5780904" y="3132437"/>
            <a:ext cx="2514600" cy="1134184"/>
            <a:chOff x="5410200" y="2712308"/>
            <a:chExt cx="2514600" cy="1134184"/>
          </a:xfrm>
        </p:grpSpPr>
        <p:sp>
          <p:nvSpPr>
            <p:cNvPr id="86" name="TextBox 85"/>
            <p:cNvSpPr txBox="1"/>
            <p:nvPr/>
          </p:nvSpPr>
          <p:spPr>
            <a:xfrm>
              <a:off x="5410200" y="3138606"/>
              <a:ext cx="2514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How do mutations cause cancer?</a:t>
              </a: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667500" y="2712308"/>
              <a:ext cx="0" cy="48809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8068963" y="3089188"/>
            <a:ext cx="3503141" cy="1177433"/>
            <a:chOff x="7698259" y="2669059"/>
            <a:chExt cx="3503141" cy="1177433"/>
          </a:xfrm>
        </p:grpSpPr>
        <p:sp>
          <p:nvSpPr>
            <p:cNvPr id="89" name="TextBox 88"/>
            <p:cNvSpPr txBox="1"/>
            <p:nvPr/>
          </p:nvSpPr>
          <p:spPr>
            <a:xfrm>
              <a:off x="8229600" y="3138606"/>
              <a:ext cx="2971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Understanding</a:t>
              </a:r>
              <a:endParaRPr lang="en-US" sz="2000" dirty="0"/>
            </a:p>
            <a:p>
              <a:pPr algn="ctr"/>
              <a:r>
                <a:rPr lang="en-US" sz="2000" dirty="0"/>
                <a:t>of DNA damage and repair</a:t>
              </a:r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>
              <a:off x="7698259" y="2669059"/>
              <a:ext cx="759941" cy="47038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 of mutational signatures in research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36809" y="163728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Experimental elucidation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2614490" y="163728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Analysis of large databases</a:t>
            </a:r>
            <a:endParaRPr lang="en-US" sz="20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174525" y="2012290"/>
            <a:ext cx="1126526" cy="6176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055223" y="2012290"/>
            <a:ext cx="1124712" cy="6217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83628" y="1637280"/>
            <a:ext cx="119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Discovery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683628" y="4912553"/>
            <a:ext cx="136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Application</a:t>
            </a:r>
            <a:endParaRPr lang="en-US" sz="2000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8772274" y="4363151"/>
            <a:ext cx="1375607" cy="1921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021099" y="5222755"/>
            <a:ext cx="1168739" cy="10623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20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7144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of mutational signatures: Prevention and screening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903324" y="1172188"/>
            <a:ext cx="10699672" cy="53408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Mutational signature research can identify hazards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Identification of novel mutational processes can inform on (preventable) exposures contributing to tumorigenesis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Example: Aristolochic acids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Aristolochic acids are compounds found in species of </a:t>
            </a:r>
            <a:r>
              <a:rPr lang="en-US" sz="2000" i="1" dirty="0" err="1"/>
              <a:t>Aristolochia</a:t>
            </a:r>
            <a:r>
              <a:rPr lang="en-US" sz="20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and </a:t>
            </a:r>
            <a:r>
              <a:rPr lang="en-US" sz="2000" i="1" dirty="0" err="1"/>
              <a:t>Asarum</a:t>
            </a:r>
            <a:r>
              <a:rPr lang="en-US" sz="2000" dirty="0"/>
              <a:t>. Recent publications </a:t>
            </a:r>
            <a:r>
              <a:rPr lang="en-US" sz="2000" dirty="0" smtClean="0"/>
              <a:t>have </a:t>
            </a:r>
            <a:r>
              <a:rPr lang="en-US" sz="2000" dirty="0"/>
              <a:t>revealed aristolochic-acid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associated mutagenesis (SBS22) worldwide.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Example: </a:t>
            </a:r>
            <a:r>
              <a:rPr lang="en-US" sz="2000" dirty="0" smtClean="0"/>
              <a:t>Colibactin</a:t>
            </a: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/>
              <a:t>Colibactin is a compound produce by bacteria carrying the </a:t>
            </a:r>
            <a:r>
              <a:rPr lang="en-US" sz="2000" i="1" dirty="0" err="1" smtClean="0"/>
              <a:t>pks</a:t>
            </a:r>
            <a:endParaRPr lang="en-US" sz="2000" i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/>
              <a:t>gene island. Colibactin mutagenesis has mainly been observed in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/>
              <a:t>colon, but also in an oral squamous cell carcinoma; this might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/>
              <a:t>have been preventable with better oral hygiene.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4" t="14473" r="32641" b="19179"/>
          <a:stretch/>
        </p:blipFill>
        <p:spPr>
          <a:xfrm>
            <a:off x="8019535" y="2363211"/>
            <a:ext cx="3880021" cy="3185208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9282733" y="6150776"/>
            <a:ext cx="28637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 dirty="0" smtClean="0"/>
              <a:t>Ng </a:t>
            </a:r>
            <a:r>
              <a:rPr lang="en-SG" sz="1200" i="1" dirty="0" smtClean="0"/>
              <a:t>et al</a:t>
            </a:r>
            <a:r>
              <a:rPr lang="en-SG" sz="1200" dirty="0" smtClean="0"/>
              <a:t>., STM, 2017</a:t>
            </a:r>
          </a:p>
          <a:p>
            <a:r>
              <a:rPr lang="en-SG" sz="1200" dirty="0" err="1"/>
              <a:t>Pleguezuelos-Manzano</a:t>
            </a:r>
            <a:r>
              <a:rPr lang="en-SG" sz="1200" dirty="0"/>
              <a:t> </a:t>
            </a:r>
            <a:r>
              <a:rPr lang="en-SG" sz="1200" i="1" dirty="0"/>
              <a:t>et al</a:t>
            </a:r>
            <a:r>
              <a:rPr lang="en-SG" sz="1200" dirty="0"/>
              <a:t>., Nature, </a:t>
            </a:r>
            <a:r>
              <a:rPr lang="en-SG" sz="1200" dirty="0" smtClean="0"/>
              <a:t>2020</a:t>
            </a:r>
          </a:p>
          <a:p>
            <a:r>
              <a:rPr lang="en-US" sz="1200" dirty="0" smtClean="0"/>
              <a:t>Boot </a:t>
            </a:r>
            <a:r>
              <a:rPr lang="en-US" sz="1200" i="1" dirty="0" smtClean="0"/>
              <a:t>et al., </a:t>
            </a:r>
            <a:r>
              <a:rPr lang="en-US" sz="1200" dirty="0" err="1" smtClean="0"/>
              <a:t>Gen.Res</a:t>
            </a:r>
            <a:r>
              <a:rPr lang="en-US" sz="1200" dirty="0" smtClean="0"/>
              <a:t>, </a:t>
            </a:r>
            <a:r>
              <a:rPr lang="en-US" sz="1200" dirty="0" smtClean="0"/>
              <a:t>2020</a:t>
            </a:r>
            <a:endParaRPr lang="en-SG" sz="12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21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8029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of mutational signatures</a:t>
            </a:r>
            <a:r>
              <a:rPr lang="en-SG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Cancer life histories 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450477" cy="50123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Mutational signatures cause specific mutations, shaping </a:t>
            </a:r>
            <a:r>
              <a:rPr lang="en-US" sz="2000" dirty="0"/>
              <a:t>the driver mutation landscape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Examples:</a:t>
            </a:r>
          </a:p>
          <a:p>
            <a:pPr lvl="1"/>
            <a:r>
              <a:rPr lang="en-US" sz="1600" dirty="0" smtClean="0"/>
              <a:t>Aflatoxin B1 (SBS24) is associated with p53 p.R249S</a:t>
            </a:r>
          </a:p>
          <a:p>
            <a:pPr lvl="1"/>
            <a:r>
              <a:rPr lang="en-US" sz="1600" dirty="0" smtClean="0"/>
              <a:t>MUTYH deficiency (SBS36) is associated with KRAS p.G12C</a:t>
            </a:r>
          </a:p>
          <a:p>
            <a:pPr lvl="1"/>
            <a:r>
              <a:rPr lang="en-US" sz="1600" dirty="0" smtClean="0"/>
              <a:t>The </a:t>
            </a:r>
            <a:r>
              <a:rPr lang="en-US" sz="1600" i="1" dirty="0" err="1" smtClean="0"/>
              <a:t>hTERT</a:t>
            </a:r>
            <a:r>
              <a:rPr lang="en-US" sz="1600" dirty="0" smtClean="0"/>
              <a:t> promoter mutation often observed in melanomas fits the mutational signature of UV-light (SBS7)</a:t>
            </a:r>
          </a:p>
          <a:p>
            <a:pPr marL="0" lvl="1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2000" dirty="0"/>
              <a:t>Mutational signatures can shed light on how DNA damage and repair functions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Example: </a:t>
            </a:r>
            <a:r>
              <a:rPr lang="en-US" sz="2000" dirty="0" err="1"/>
              <a:t>Volkova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: knockout of POL</a:t>
            </a:r>
            <a:r>
              <a:rPr lang="el-GR" sz="2000" dirty="0"/>
              <a:t>κ</a:t>
            </a:r>
            <a:r>
              <a:rPr lang="en-US" sz="2000" dirty="0"/>
              <a:t> leads to strong T&gt;A and T&gt;C mutagenesis, suggesting POL</a:t>
            </a:r>
            <a:r>
              <a:rPr lang="el-GR" sz="2000" dirty="0"/>
              <a:t>κ</a:t>
            </a:r>
            <a:r>
              <a:rPr lang="en-US" sz="2000" dirty="0"/>
              <a:t> plays a role in TLS over EMS adducts on adenines, but not guanines</a:t>
            </a:r>
          </a:p>
          <a:p>
            <a:pPr marL="0" lvl="1" indent="0">
              <a:buNone/>
            </a:pPr>
            <a:endParaRPr lang="en-US" sz="1600" dirty="0" smtClean="0"/>
          </a:p>
          <a:p>
            <a:pPr marL="0" lvl="1" indent="0">
              <a:buNone/>
            </a:pPr>
            <a:endParaRPr lang="en-US" sz="1600" dirty="0" smtClean="0"/>
          </a:p>
          <a:p>
            <a:pPr marL="0" lvl="1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2000" dirty="0" smtClean="0"/>
              <a:t>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617264" y="4938855"/>
            <a:ext cx="7348053" cy="1769839"/>
            <a:chOff x="1133415" y="2644641"/>
            <a:chExt cx="6795035" cy="23154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17982" t="31784" r="15765" b="32094"/>
            <a:stretch/>
          </p:blipFill>
          <p:spPr>
            <a:xfrm>
              <a:off x="1133415" y="2644641"/>
              <a:ext cx="6795035" cy="231544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081223" y="3843093"/>
              <a:ext cx="2721298" cy="1116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9737193" y="6512151"/>
            <a:ext cx="20067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Volkova</a:t>
            </a:r>
            <a:r>
              <a:rPr lang="en-US" sz="1200" dirty="0" smtClean="0"/>
              <a:t> </a:t>
            </a:r>
            <a:r>
              <a:rPr lang="en-US" sz="1200" i="1" dirty="0" smtClean="0"/>
              <a:t>et al</a:t>
            </a:r>
            <a:r>
              <a:rPr lang="en-US" sz="1200" dirty="0" smtClean="0"/>
              <a:t>., Nat.com, 2020</a:t>
            </a:r>
            <a:endParaRPr lang="en-SG" sz="1200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22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6473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of mutational signatures</a:t>
            </a:r>
            <a:r>
              <a:rPr lang="en-SG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Therapeutic opportunities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450477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Mutational signatures can also indicate sensitivity to therapeutic strategies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Example: Presence of SBS3 predicts sensitivity to PARP-inhibitors</a:t>
            </a:r>
            <a:endParaRPr lang="en-US" sz="2000" dirty="0"/>
          </a:p>
          <a:p>
            <a:pPr marL="0" lvl="1" indent="0">
              <a:buNone/>
            </a:pPr>
            <a:endParaRPr lang="en-US" sz="1600" dirty="0" smtClean="0"/>
          </a:p>
          <a:p>
            <a:pPr marL="0" lvl="1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2000" dirty="0" smtClean="0"/>
              <a:t>Example: TOP2A mutagenesis is indicative of trapped </a:t>
            </a:r>
          </a:p>
          <a:p>
            <a:pPr marL="0" indent="0">
              <a:buNone/>
            </a:pPr>
            <a:r>
              <a:rPr lang="en-US" sz="2000" dirty="0" smtClean="0"/>
              <a:t>TOP2 cleavage complexes and could be predictive of </a:t>
            </a:r>
          </a:p>
          <a:p>
            <a:pPr marL="0" indent="0">
              <a:buNone/>
            </a:pPr>
            <a:r>
              <a:rPr lang="en-US" sz="2000" dirty="0" smtClean="0"/>
              <a:t>increased sensitivity to TOP2 inhibitors (e.g. etoposide)</a:t>
            </a:r>
          </a:p>
        </p:txBody>
      </p:sp>
      <p:sp>
        <p:nvSpPr>
          <p:cNvPr id="7" name="Rectangle 6"/>
          <p:cNvSpPr/>
          <p:nvPr/>
        </p:nvSpPr>
        <p:spPr>
          <a:xfrm>
            <a:off x="10104882" y="5658800"/>
            <a:ext cx="19816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Davies </a:t>
            </a:r>
            <a:r>
              <a:rPr lang="en-US" sz="1200" i="1" dirty="0" smtClean="0"/>
              <a:t>et al</a:t>
            </a:r>
            <a:r>
              <a:rPr lang="en-US" sz="1200" dirty="0" smtClean="0"/>
              <a:t>., </a:t>
            </a:r>
            <a:r>
              <a:rPr lang="en-US" sz="1200" dirty="0" err="1" smtClean="0"/>
              <a:t>Nat.med</a:t>
            </a:r>
            <a:r>
              <a:rPr lang="en-US" sz="1200" dirty="0" smtClean="0"/>
              <a:t>., 2017</a:t>
            </a:r>
          </a:p>
          <a:p>
            <a:r>
              <a:rPr lang="en-US" sz="1200" dirty="0"/>
              <a:t>Chopra </a:t>
            </a:r>
            <a:r>
              <a:rPr lang="en-US" sz="1200" i="1" dirty="0"/>
              <a:t>et al</a:t>
            </a:r>
            <a:r>
              <a:rPr lang="en-US" sz="1200" dirty="0"/>
              <a:t>., Nat.com, </a:t>
            </a:r>
            <a:r>
              <a:rPr lang="en-US" sz="1200" dirty="0" smtClean="0"/>
              <a:t>2020</a:t>
            </a:r>
          </a:p>
          <a:p>
            <a:r>
              <a:rPr lang="en-US" sz="1200" dirty="0" smtClean="0"/>
              <a:t>Boot </a:t>
            </a:r>
            <a:r>
              <a:rPr lang="en-US" sz="1200" i="1" dirty="0" smtClean="0"/>
              <a:t>et al</a:t>
            </a:r>
            <a:r>
              <a:rPr lang="en-US" sz="1200" dirty="0" smtClean="0"/>
              <a:t>., bioRxiv, 2020</a:t>
            </a:r>
          </a:p>
          <a:p>
            <a:r>
              <a:rPr lang="en-US" sz="1200" dirty="0" err="1" smtClean="0"/>
              <a:t>Santial</a:t>
            </a:r>
            <a:r>
              <a:rPr lang="en-US" sz="1200" dirty="0" smtClean="0"/>
              <a:t> </a:t>
            </a:r>
            <a:r>
              <a:rPr lang="en-US" sz="1200" i="1" dirty="0"/>
              <a:t>et al</a:t>
            </a:r>
            <a:r>
              <a:rPr lang="en-US" sz="1200" dirty="0"/>
              <a:t>., bioRxiv, </a:t>
            </a:r>
            <a:r>
              <a:rPr lang="en-US" sz="1200" dirty="0" smtClean="0"/>
              <a:t>2020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5134" t="57894" r="6426" b="12895"/>
          <a:stretch/>
        </p:blipFill>
        <p:spPr>
          <a:xfrm>
            <a:off x="8020639" y="2517577"/>
            <a:ext cx="3925897" cy="25202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81178" y="1809691"/>
            <a:ext cx="290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Evidence of </a:t>
            </a:r>
            <a:r>
              <a:rPr lang="en-US" sz="2000" dirty="0" err="1" smtClean="0"/>
              <a:t>BRCAness</a:t>
            </a:r>
            <a:r>
              <a:rPr lang="en-US" sz="2000" dirty="0" smtClean="0"/>
              <a:t> in HR-detect 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432" t="36216" r="10344" b="38957"/>
          <a:stretch/>
        </p:blipFill>
        <p:spPr>
          <a:xfrm>
            <a:off x="971180" y="4902100"/>
            <a:ext cx="7332030" cy="141814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23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2346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Mutagenesis in normal tissues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Mutagenesis also occurs in histologically normal tissue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All cells accumulate mutations when dividing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7291" t="31800" r="10730" b="48112"/>
          <a:stretch/>
        </p:blipFill>
        <p:spPr>
          <a:xfrm>
            <a:off x="9176853" y="824287"/>
            <a:ext cx="2578936" cy="771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63646" t="32219" r="11018" b="20435"/>
          <a:stretch/>
        </p:blipFill>
        <p:spPr>
          <a:xfrm>
            <a:off x="9176853" y="1560992"/>
            <a:ext cx="2578935" cy="301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603936" y="5973355"/>
            <a:ext cx="2317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Martincorena</a:t>
            </a:r>
            <a:r>
              <a:rPr lang="en-US" sz="1200" i="1" dirty="0" smtClean="0"/>
              <a:t> et al</a:t>
            </a:r>
            <a:r>
              <a:rPr lang="en-US" sz="1200" dirty="0" smtClean="0"/>
              <a:t>., Science, 2015</a:t>
            </a:r>
          </a:p>
          <a:p>
            <a:r>
              <a:rPr lang="en-US" sz="1200" dirty="0" smtClean="0"/>
              <a:t>Colom et al., </a:t>
            </a:r>
            <a:r>
              <a:rPr lang="en-US" sz="1200" dirty="0" err="1" smtClean="0"/>
              <a:t>Nat.genet</a:t>
            </a:r>
            <a:r>
              <a:rPr lang="en-US" sz="1200" dirty="0" smtClean="0"/>
              <a:t>, 2020</a:t>
            </a:r>
          </a:p>
          <a:p>
            <a:r>
              <a:rPr lang="en-US" sz="1200" dirty="0" err="1" smtClean="0"/>
              <a:t>Naxerova</a:t>
            </a:r>
            <a:r>
              <a:rPr lang="en-US" sz="1200" dirty="0" smtClean="0"/>
              <a:t>, Nature, 2020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24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7887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Mutagenesis in normal tissues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Mutagenesis also occurs in histologically normal tissue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All cells accumulate mutations when dividing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Many clones observed in normal tissues have driver mutations,</a:t>
            </a:r>
          </a:p>
          <a:p>
            <a:pPr marL="0" indent="0">
              <a:buNone/>
            </a:pPr>
            <a:r>
              <a:rPr lang="en-US" sz="2000" dirty="0" smtClean="0"/>
              <a:t>Colom et al. provided evidence of competition between clones, </a:t>
            </a:r>
          </a:p>
          <a:p>
            <a:pPr marL="0" indent="0">
              <a:buNone/>
            </a:pPr>
            <a:r>
              <a:rPr lang="en-US" sz="2000" dirty="0" smtClean="0"/>
              <a:t>keeping them in check.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7291" t="31800" r="10730" b="48112"/>
          <a:stretch/>
        </p:blipFill>
        <p:spPr>
          <a:xfrm>
            <a:off x="9176853" y="824287"/>
            <a:ext cx="2578936" cy="771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63646" t="32219" r="11018" b="20435"/>
          <a:stretch/>
        </p:blipFill>
        <p:spPr>
          <a:xfrm>
            <a:off x="9176853" y="1560992"/>
            <a:ext cx="2578935" cy="301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603936" y="5973355"/>
            <a:ext cx="2317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Martincorena</a:t>
            </a:r>
            <a:r>
              <a:rPr lang="en-US" sz="1200" i="1" dirty="0" smtClean="0"/>
              <a:t> et al</a:t>
            </a:r>
            <a:r>
              <a:rPr lang="en-US" sz="1200" dirty="0" smtClean="0"/>
              <a:t>., Science, 2015</a:t>
            </a:r>
          </a:p>
          <a:p>
            <a:r>
              <a:rPr lang="en-US" sz="1200" dirty="0" smtClean="0"/>
              <a:t>Colom et al., </a:t>
            </a:r>
            <a:r>
              <a:rPr lang="en-US" sz="1200" dirty="0" err="1" smtClean="0"/>
              <a:t>Nat.genet</a:t>
            </a:r>
            <a:r>
              <a:rPr lang="en-US" sz="1200" dirty="0" smtClean="0"/>
              <a:t>, 2020</a:t>
            </a:r>
          </a:p>
          <a:p>
            <a:r>
              <a:rPr lang="en-US" sz="1200" dirty="0" err="1" smtClean="0"/>
              <a:t>Naxerova</a:t>
            </a:r>
            <a:r>
              <a:rPr lang="en-US" sz="1200" dirty="0" smtClean="0"/>
              <a:t>, Nature, 2020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9561" t="52198" r="20484" b="10643"/>
          <a:stretch/>
        </p:blipFill>
        <p:spPr>
          <a:xfrm>
            <a:off x="1023908" y="4226928"/>
            <a:ext cx="5951814" cy="230553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25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0959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delineation of mutational signatures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26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9078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delineation of mutational signatures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342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Why experimentally delineate mutational signatures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Identify novel mutational signatures</a:t>
            </a:r>
          </a:p>
          <a:p>
            <a:endParaRPr lang="en-US" sz="2000" dirty="0"/>
          </a:p>
          <a:p>
            <a:r>
              <a:rPr lang="en-US" sz="2000" dirty="0"/>
              <a:t>Get a “clean” signature</a:t>
            </a:r>
          </a:p>
          <a:p>
            <a:endParaRPr lang="en-US" sz="2000" b="1" dirty="0" smtClean="0"/>
          </a:p>
          <a:p>
            <a:r>
              <a:rPr lang="en-US" sz="2000" dirty="0" smtClean="0"/>
              <a:t>Establish/confirm </a:t>
            </a:r>
            <a:r>
              <a:rPr lang="en-US" sz="2000" dirty="0" smtClean="0"/>
              <a:t>etiology of known mutational </a:t>
            </a:r>
            <a:r>
              <a:rPr lang="en-US" sz="2000" dirty="0" smtClean="0"/>
              <a:t>signatures</a:t>
            </a:r>
            <a:endParaRPr lang="en-US" sz="2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27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2542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delineation of mutational signatures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342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Why experimentally delineate mutational signatures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Identify novel mutational signatures</a:t>
            </a:r>
          </a:p>
          <a:p>
            <a:endParaRPr lang="en-US" sz="2000" dirty="0"/>
          </a:p>
          <a:p>
            <a:r>
              <a:rPr lang="en-US" sz="2000" dirty="0"/>
              <a:t>Get a “clean” signature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Establish/confirm </a:t>
            </a:r>
            <a:r>
              <a:rPr lang="en-US" sz="2000" b="1" dirty="0" smtClean="0"/>
              <a:t>etiology of known mutational </a:t>
            </a:r>
            <a:r>
              <a:rPr lang="en-US" sz="2000" b="1" dirty="0" smtClean="0"/>
              <a:t>signatures</a:t>
            </a:r>
            <a:endParaRPr lang="en-US" sz="20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28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9795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delineation of mutational signatures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Approaches used: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dirty="0" smtClean="0"/>
              <a:t>3 basic approaches: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1600" dirty="0" smtClean="0"/>
              <a:t>Immortalized cell line prolonged exposure (e.g. </a:t>
            </a:r>
            <a:r>
              <a:rPr lang="en-US" sz="1600" i="1" dirty="0" smtClean="0"/>
              <a:t>Boot et al</a:t>
            </a:r>
            <a:r>
              <a:rPr lang="en-US" sz="1600" dirty="0" smtClean="0"/>
              <a:t>.)</a:t>
            </a:r>
          </a:p>
          <a:p>
            <a:pPr lvl="1"/>
            <a:r>
              <a:rPr lang="en-US" sz="1600" dirty="0"/>
              <a:t>Immortalized cell line </a:t>
            </a:r>
            <a:r>
              <a:rPr lang="en-US" sz="1600" dirty="0" smtClean="0"/>
              <a:t>short exposure (e.g. </a:t>
            </a:r>
            <a:r>
              <a:rPr lang="en-US" sz="1600" i="1" dirty="0" err="1" smtClean="0"/>
              <a:t>Kucab</a:t>
            </a:r>
            <a:r>
              <a:rPr lang="en-US" sz="1600" i="1" dirty="0" smtClean="0"/>
              <a:t> et al</a:t>
            </a:r>
            <a:r>
              <a:rPr lang="en-US" sz="1600" dirty="0" smtClean="0"/>
              <a:t>.)</a:t>
            </a:r>
          </a:p>
          <a:p>
            <a:pPr lvl="1"/>
            <a:r>
              <a:rPr lang="en-US" sz="1600" dirty="0" smtClean="0"/>
              <a:t>In vivo exposure(e.g. Meier</a:t>
            </a:r>
            <a:r>
              <a:rPr lang="en-US" sz="1600" i="1" dirty="0" smtClean="0"/>
              <a:t> et al</a:t>
            </a:r>
            <a:r>
              <a:rPr lang="en-US" sz="1600" dirty="0" smtClean="0"/>
              <a:t>. </a:t>
            </a:r>
            <a:r>
              <a:rPr lang="en-US" sz="1600" i="1" dirty="0" smtClean="0"/>
              <a:t>C. </a:t>
            </a:r>
            <a:r>
              <a:rPr lang="en-US" sz="1600" i="1" dirty="0" err="1" smtClean="0"/>
              <a:t>elegans</a:t>
            </a:r>
            <a:r>
              <a:rPr lang="en-US" sz="1600" dirty="0" smtClean="0"/>
              <a:t>, </a:t>
            </a:r>
          </a:p>
          <a:p>
            <a:pPr marL="457200" lvl="1" indent="0">
              <a:buNone/>
            </a:pPr>
            <a:r>
              <a:rPr lang="en-US" sz="1600" dirty="0" smtClean="0"/>
              <a:t>		              Li et al., </a:t>
            </a:r>
            <a:r>
              <a:rPr lang="en-US" sz="1600" i="1" dirty="0" smtClean="0"/>
              <a:t>M. </a:t>
            </a:r>
            <a:r>
              <a:rPr lang="en-US" sz="1600" i="1" dirty="0" err="1" smtClean="0"/>
              <a:t>musculus</a:t>
            </a:r>
            <a:r>
              <a:rPr lang="en-US" sz="1600" i="1" dirty="0" smtClean="0"/>
              <a:t>)</a:t>
            </a:r>
            <a:endParaRPr lang="en-US" sz="16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2058" t="21814" r="30996" b="43764"/>
          <a:stretch/>
        </p:blipFill>
        <p:spPr>
          <a:xfrm>
            <a:off x="6784080" y="1172188"/>
            <a:ext cx="5086693" cy="29619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4547" t="15455" r="54699" b="53405"/>
          <a:stretch/>
        </p:blipFill>
        <p:spPr>
          <a:xfrm>
            <a:off x="7840040" y="4399761"/>
            <a:ext cx="1275644" cy="230857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445148" y="5676725"/>
            <a:ext cx="26130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Zavadil and Rozen, </a:t>
            </a:r>
            <a:r>
              <a:rPr lang="en-US" sz="1200" dirty="0" err="1" smtClean="0"/>
              <a:t>Chem.Res.Tox</a:t>
            </a:r>
            <a:r>
              <a:rPr lang="en-US" sz="1200" dirty="0" smtClean="0"/>
              <a:t>, 2019</a:t>
            </a:r>
          </a:p>
          <a:p>
            <a:r>
              <a:rPr lang="en-US" sz="1200" dirty="0"/>
              <a:t>Boot </a:t>
            </a:r>
            <a:r>
              <a:rPr lang="en-US" sz="1200" i="1" dirty="0"/>
              <a:t>et al., </a:t>
            </a:r>
            <a:r>
              <a:rPr lang="en-US" sz="1200" dirty="0" err="1"/>
              <a:t>Gen.Res</a:t>
            </a:r>
            <a:r>
              <a:rPr lang="en-US" sz="1200" dirty="0"/>
              <a:t>, </a:t>
            </a:r>
            <a:r>
              <a:rPr lang="en-US" sz="1200" dirty="0" smtClean="0"/>
              <a:t>2018</a:t>
            </a:r>
            <a:endParaRPr lang="en-SG" sz="1200" dirty="0"/>
          </a:p>
          <a:p>
            <a:r>
              <a:rPr lang="en-US" sz="1200" dirty="0" err="1" smtClean="0"/>
              <a:t>Kucab</a:t>
            </a:r>
            <a:r>
              <a:rPr lang="en-US" sz="1200" dirty="0" smtClean="0"/>
              <a:t> </a:t>
            </a:r>
            <a:r>
              <a:rPr lang="en-US" sz="1200" i="1" dirty="0" smtClean="0"/>
              <a:t>et al</a:t>
            </a:r>
            <a:r>
              <a:rPr lang="en-US" sz="1200" dirty="0" smtClean="0"/>
              <a:t>., Cell, 2019</a:t>
            </a:r>
          </a:p>
          <a:p>
            <a:r>
              <a:rPr lang="en-US" sz="1200" dirty="0" smtClean="0"/>
              <a:t>Meier</a:t>
            </a:r>
            <a:r>
              <a:rPr lang="en-US" sz="1200" i="1" dirty="0" smtClean="0"/>
              <a:t> </a:t>
            </a:r>
            <a:r>
              <a:rPr lang="en-US" sz="1200" i="1" dirty="0"/>
              <a:t>et al</a:t>
            </a:r>
            <a:r>
              <a:rPr lang="en-US" sz="1200" dirty="0"/>
              <a:t>., </a:t>
            </a:r>
            <a:r>
              <a:rPr lang="en-US" sz="1200" dirty="0" err="1"/>
              <a:t>Gen.Res</a:t>
            </a:r>
            <a:r>
              <a:rPr lang="en-US" sz="1200" dirty="0"/>
              <a:t>, </a:t>
            </a:r>
            <a:r>
              <a:rPr lang="en-US" sz="1200" dirty="0" smtClean="0"/>
              <a:t>2015</a:t>
            </a:r>
          </a:p>
          <a:p>
            <a:r>
              <a:rPr lang="en-US" sz="1200" dirty="0" smtClean="0"/>
              <a:t>Li </a:t>
            </a:r>
            <a:r>
              <a:rPr lang="en-US" sz="1200" i="1" dirty="0" smtClean="0"/>
              <a:t>et al</a:t>
            </a:r>
            <a:r>
              <a:rPr lang="en-US" sz="1200" dirty="0" smtClean="0"/>
              <a:t>., Nat.com, 2020</a:t>
            </a:r>
            <a:endParaRPr 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29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9960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03324" y="1172189"/>
            <a:ext cx="7886700" cy="4455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Mutational signatures are a visual display of the frequency of a single nucleotide substitution (SNS) in trinucleotide context.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Aflatoxin B1 (AFB1) mutational signature: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AFB1 covalently binds the N-7 position of guanine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AFB1 exposed cells show mainly G&gt;T (= C&gt;A) mutations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882" t="34180" r="25610" b="46038"/>
          <a:stretch/>
        </p:blipFill>
        <p:spPr>
          <a:xfrm>
            <a:off x="903324" y="2561626"/>
            <a:ext cx="7886700" cy="11924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does a mutational signature look like?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2195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model selection: DNA repair status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Experimentally delineated cisplatin signature in </a:t>
            </a:r>
            <a:r>
              <a:rPr lang="en-US" sz="2400" i="1" dirty="0" smtClean="0"/>
              <a:t>C. </a:t>
            </a:r>
            <a:r>
              <a:rPr lang="en-US" sz="2400" i="1" dirty="0" err="1" smtClean="0"/>
              <a:t>elegans</a:t>
            </a:r>
            <a:r>
              <a:rPr lang="en-US" sz="2400" i="1" dirty="0" smtClean="0"/>
              <a:t> </a:t>
            </a:r>
            <a:r>
              <a:rPr lang="en-US" sz="2400" dirty="0" smtClean="0"/>
              <a:t>and human cell lines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i="1" dirty="0" smtClean="0"/>
              <a:t>C. </a:t>
            </a:r>
            <a:r>
              <a:rPr lang="en-US" sz="2000" i="1" dirty="0" err="1" smtClean="0"/>
              <a:t>elegans</a:t>
            </a:r>
            <a:r>
              <a:rPr lang="en-US" sz="2000" dirty="0" smtClean="0"/>
              <a:t> data on other mutational processes closely resembles the human equivalents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864" t="24485" r="21228" b="62955"/>
          <a:stretch/>
        </p:blipFill>
        <p:spPr>
          <a:xfrm>
            <a:off x="1542253" y="1828802"/>
            <a:ext cx="9270050" cy="12566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0864" t="63940" r="21228" b="20384"/>
          <a:stretch/>
        </p:blipFill>
        <p:spPr>
          <a:xfrm>
            <a:off x="1542251" y="3204790"/>
            <a:ext cx="9270052" cy="15683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60723" y="3709873"/>
            <a:ext cx="4924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C</a:t>
            </a:r>
            <a:r>
              <a:rPr lang="en-US" sz="1500" b="1" u="sng" dirty="0" smtClean="0"/>
              <a:t>C</a:t>
            </a:r>
            <a:r>
              <a:rPr lang="en-US" sz="1500" b="1" dirty="0" smtClean="0"/>
              <a:t>C</a:t>
            </a:r>
            <a:endParaRPr lang="en-SG" sz="15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96079" y="3690855"/>
            <a:ext cx="4853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C</a:t>
            </a:r>
            <a:r>
              <a:rPr lang="en-US" sz="1500" b="1" u="sng" dirty="0" smtClean="0"/>
              <a:t>C</a:t>
            </a:r>
            <a:r>
              <a:rPr lang="en-US" sz="1500" b="1" dirty="0" smtClean="0"/>
              <a:t>T</a:t>
            </a:r>
            <a:endParaRPr lang="en-SG" sz="15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375770" y="2283993"/>
            <a:ext cx="4924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C</a:t>
            </a:r>
            <a:r>
              <a:rPr lang="en-US" sz="1500" b="1" u="sng" dirty="0" smtClean="0"/>
              <a:t>C</a:t>
            </a:r>
            <a:r>
              <a:rPr lang="en-US" sz="1500" b="1" dirty="0" smtClean="0"/>
              <a:t>C</a:t>
            </a:r>
            <a:endParaRPr lang="en-SG" sz="15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923652" y="2258712"/>
            <a:ext cx="4853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C</a:t>
            </a:r>
            <a:r>
              <a:rPr lang="en-US" sz="1500" b="1" u="sng" dirty="0" smtClean="0"/>
              <a:t>C</a:t>
            </a:r>
            <a:r>
              <a:rPr lang="en-US" sz="1500" b="1" dirty="0" smtClean="0"/>
              <a:t>T</a:t>
            </a:r>
            <a:endParaRPr lang="en-SG" sz="15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30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1991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Separating </a:t>
            </a:r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 mutagenesis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All cells accumulate mutations when </a:t>
            </a:r>
            <a:r>
              <a:rPr lang="en-US" sz="2400" dirty="0" smtClean="0"/>
              <a:t>dividing. This is also true for experimental systems.</a:t>
            </a:r>
            <a:endParaRPr lang="en-US" sz="24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Therefore, we need to separate the background mutagenesis from the true signal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3970" t="48618" r="49066" b="29019"/>
          <a:stretch/>
        </p:blipFill>
        <p:spPr>
          <a:xfrm>
            <a:off x="2344300" y="3267588"/>
            <a:ext cx="5627549" cy="29169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26345" y="6289233"/>
            <a:ext cx="15987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Kucab</a:t>
            </a:r>
            <a:r>
              <a:rPr lang="en-US" sz="1200" dirty="0" smtClean="0"/>
              <a:t> </a:t>
            </a:r>
            <a:r>
              <a:rPr lang="en-US" sz="1200" i="1" dirty="0" smtClean="0"/>
              <a:t>et al</a:t>
            </a:r>
            <a:r>
              <a:rPr lang="en-US" sz="1200" dirty="0" smtClean="0"/>
              <a:t>., Cell, 2019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6116" y="3622920"/>
            <a:ext cx="5175733" cy="233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31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7276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 mutagenesis depends on the model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Every model has background mutagenesis.</a:t>
            </a:r>
            <a:endParaRPr lang="en-US" sz="2400" dirty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10045550" y="6075005"/>
            <a:ext cx="1982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Kucab</a:t>
            </a:r>
            <a:r>
              <a:rPr lang="en-US" sz="1200" dirty="0" smtClean="0"/>
              <a:t> </a:t>
            </a:r>
            <a:r>
              <a:rPr lang="en-US" sz="1200" i="1" dirty="0" smtClean="0"/>
              <a:t>et al</a:t>
            </a:r>
            <a:r>
              <a:rPr lang="en-US" sz="1200" dirty="0" smtClean="0"/>
              <a:t>., Cell, 2019,</a:t>
            </a:r>
          </a:p>
          <a:p>
            <a:r>
              <a:rPr lang="en-US" sz="1200" dirty="0" smtClean="0"/>
              <a:t>Boot et al., </a:t>
            </a:r>
            <a:r>
              <a:rPr lang="en-US" sz="1200" i="1" dirty="0" smtClean="0"/>
              <a:t>unpublished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661" t="31048" r="14650" b="43109"/>
          <a:stretch/>
        </p:blipFill>
        <p:spPr>
          <a:xfrm>
            <a:off x="1429899" y="2015268"/>
            <a:ext cx="7172641" cy="14912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592" t="21218" r="10582" b="31042"/>
          <a:stretch/>
        </p:blipFill>
        <p:spPr>
          <a:xfrm>
            <a:off x="1166013" y="3590094"/>
            <a:ext cx="7462787" cy="259446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32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9962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Separating background mutagenesis (2)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How to determine the level of background mutagenesis</a:t>
            </a:r>
            <a:endParaRPr lang="en-US" sz="24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3970" t="48618" r="49066" b="29019"/>
          <a:stretch/>
        </p:blipFill>
        <p:spPr>
          <a:xfrm>
            <a:off x="2608187" y="1997247"/>
            <a:ext cx="5627549" cy="29169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26345" y="6282927"/>
            <a:ext cx="15987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Kucab</a:t>
            </a:r>
            <a:r>
              <a:rPr lang="en-US" sz="1200" dirty="0" smtClean="0"/>
              <a:t> </a:t>
            </a:r>
            <a:r>
              <a:rPr lang="en-US" sz="1200" i="1" dirty="0" smtClean="0"/>
              <a:t>et al</a:t>
            </a:r>
            <a:r>
              <a:rPr lang="en-US" sz="1200" dirty="0" smtClean="0"/>
              <a:t>., Cell, 2019</a:t>
            </a:r>
          </a:p>
        </p:txBody>
      </p:sp>
      <p:sp>
        <p:nvSpPr>
          <p:cNvPr id="6" name="Rectangle 5"/>
          <p:cNvSpPr/>
          <p:nvPr/>
        </p:nvSpPr>
        <p:spPr>
          <a:xfrm>
            <a:off x="3129825" y="2344301"/>
            <a:ext cx="5175733" cy="233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E609A8E-4E08-4E42-A047-58522EAC0441}" type="slidenum">
              <a:rPr lang="en-SG" smtClean="0"/>
              <a:t>33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2551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Separating </a:t>
            </a:r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 mutagenesis (2)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How to determine the level of background mutagenesis</a:t>
            </a:r>
            <a:endParaRPr lang="en-US" sz="24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What if the mutational signature of a compound resembles the background mutational signature?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3970" t="48618" r="49066" b="29019"/>
          <a:stretch/>
        </p:blipFill>
        <p:spPr>
          <a:xfrm>
            <a:off x="2608187" y="1997247"/>
            <a:ext cx="5627549" cy="29169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26345" y="6282927"/>
            <a:ext cx="15987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Kucab</a:t>
            </a:r>
            <a:r>
              <a:rPr lang="en-US" sz="1200" dirty="0" smtClean="0"/>
              <a:t> </a:t>
            </a:r>
            <a:r>
              <a:rPr lang="en-US" sz="1200" i="1" dirty="0" smtClean="0"/>
              <a:t>et al</a:t>
            </a:r>
            <a:r>
              <a:rPr lang="en-US" sz="1200" dirty="0" smtClean="0"/>
              <a:t>., Cell, 2019</a:t>
            </a:r>
          </a:p>
        </p:txBody>
      </p:sp>
      <p:sp>
        <p:nvSpPr>
          <p:cNvPr id="6" name="Rectangle 5"/>
          <p:cNvSpPr/>
          <p:nvPr/>
        </p:nvSpPr>
        <p:spPr>
          <a:xfrm>
            <a:off x="3129825" y="2344301"/>
            <a:ext cx="5175733" cy="233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34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0098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(tri-) nucleotide abundance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549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Mutational signatures are traditionally displayed in human genome abundance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Why does this matter?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Not all trinucleotides are equally abundant in the human genome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E609A8E-4E08-4E42-A047-58522EAC0441}" type="slidenum">
              <a:rPr lang="en-SG" smtClean="0"/>
              <a:t>35</a:t>
            </a:fld>
            <a:endParaRPr lang="en-SG" dirty="0"/>
          </a:p>
        </p:txBody>
      </p:sp>
      <p:grpSp>
        <p:nvGrpSpPr>
          <p:cNvPr id="8" name="Group 7"/>
          <p:cNvGrpSpPr/>
          <p:nvPr/>
        </p:nvGrpSpPr>
        <p:grpSpPr>
          <a:xfrm>
            <a:off x="2199578" y="2786836"/>
            <a:ext cx="7622172" cy="1032984"/>
            <a:chOff x="1094677" y="3358335"/>
            <a:chExt cx="9409479" cy="15790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4167" t="20212" r="19959" b="57151"/>
            <a:stretch/>
          </p:blipFill>
          <p:spPr>
            <a:xfrm>
              <a:off x="1094677" y="3358335"/>
              <a:ext cx="9409479" cy="157909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792584" y="3404591"/>
              <a:ext cx="776357" cy="42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Counts</a:t>
              </a:r>
              <a:endParaRPr lang="en-SG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0830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(tri-) nucleotide abundance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549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Mutational signatures are traditionally displayed in human genome abundance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Why does this matter?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Not all trinucleotides are equally abundant in the human genome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E609A8E-4E08-4E42-A047-58522EAC0441}" type="slidenum">
              <a:rPr lang="en-SG" smtClean="0"/>
              <a:t>36</a:t>
            </a:fld>
            <a:endParaRPr lang="en-SG" dirty="0"/>
          </a:p>
        </p:txBody>
      </p:sp>
      <p:grpSp>
        <p:nvGrpSpPr>
          <p:cNvPr id="8" name="Group 7"/>
          <p:cNvGrpSpPr/>
          <p:nvPr/>
        </p:nvGrpSpPr>
        <p:grpSpPr>
          <a:xfrm>
            <a:off x="2199578" y="2786836"/>
            <a:ext cx="7622172" cy="1032984"/>
            <a:chOff x="1094677" y="3358335"/>
            <a:chExt cx="9409479" cy="15790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4167" t="20212" r="19959" b="57151"/>
            <a:stretch/>
          </p:blipFill>
          <p:spPr>
            <a:xfrm>
              <a:off x="1094677" y="3358335"/>
              <a:ext cx="9409479" cy="157909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792584" y="3404591"/>
              <a:ext cx="776357" cy="42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Counts</a:t>
              </a:r>
              <a:endParaRPr lang="en-SG" sz="12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199578" y="3907486"/>
            <a:ext cx="7587839" cy="1007400"/>
            <a:chOff x="1137061" y="5025100"/>
            <a:chExt cx="9367095" cy="1539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4561" t="16516" r="8408" b="58047"/>
            <a:stretch/>
          </p:blipFill>
          <p:spPr>
            <a:xfrm>
              <a:off x="1137061" y="5025100"/>
              <a:ext cx="9367095" cy="153999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834291" y="5072524"/>
              <a:ext cx="823613" cy="42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Density</a:t>
              </a:r>
              <a:endParaRPr lang="en-SG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8682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(tri-) nucleotide abundance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549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Mutational signatures are traditionally displayed in human genome abundance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Why does this matter?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Not all trinucleotides are equally abundant in the human genome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Trinucleotide abundance needs to be taken into account when</a:t>
            </a:r>
          </a:p>
          <a:p>
            <a:pPr lvl="1"/>
            <a:r>
              <a:rPr lang="en-US" sz="2000" dirty="0" smtClean="0"/>
              <a:t>Analyzing targeted sequencing data</a:t>
            </a:r>
          </a:p>
          <a:p>
            <a:pPr lvl="1"/>
            <a:r>
              <a:rPr lang="en-US" sz="2000" dirty="0" smtClean="0"/>
              <a:t>Analyzing sequencing data from different organisms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E609A8E-4E08-4E42-A047-58522EAC0441}" type="slidenum">
              <a:rPr lang="en-SG" smtClean="0"/>
              <a:t>37</a:t>
            </a:fld>
            <a:endParaRPr lang="en-SG" dirty="0"/>
          </a:p>
        </p:txBody>
      </p:sp>
      <p:grpSp>
        <p:nvGrpSpPr>
          <p:cNvPr id="8" name="Group 7"/>
          <p:cNvGrpSpPr/>
          <p:nvPr/>
        </p:nvGrpSpPr>
        <p:grpSpPr>
          <a:xfrm>
            <a:off x="2199578" y="2786836"/>
            <a:ext cx="7622172" cy="1032984"/>
            <a:chOff x="1094677" y="3358335"/>
            <a:chExt cx="9409479" cy="15790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4167" t="20212" r="19959" b="57151"/>
            <a:stretch/>
          </p:blipFill>
          <p:spPr>
            <a:xfrm>
              <a:off x="1094677" y="3358335"/>
              <a:ext cx="9409479" cy="157909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792584" y="3404591"/>
              <a:ext cx="776357" cy="42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Counts</a:t>
              </a:r>
              <a:endParaRPr lang="en-SG" sz="12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199578" y="3907486"/>
            <a:ext cx="7587839" cy="1007400"/>
            <a:chOff x="1137061" y="5025100"/>
            <a:chExt cx="9367095" cy="1539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4561" t="16516" r="8408" b="58047"/>
            <a:stretch/>
          </p:blipFill>
          <p:spPr>
            <a:xfrm>
              <a:off x="1137061" y="5025100"/>
              <a:ext cx="9367095" cy="153999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834291" y="5072524"/>
              <a:ext cx="823613" cy="42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Density</a:t>
              </a:r>
              <a:endParaRPr lang="en-SG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1958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mechanistic insight, density is more informative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549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When taking trinucleotide abundance into account, it is clear that C</a:t>
            </a:r>
            <a:r>
              <a:rPr lang="en-US" sz="2000" u="sng" dirty="0" smtClean="0"/>
              <a:t>C</a:t>
            </a:r>
            <a:r>
              <a:rPr lang="en-US" sz="2000" dirty="0" smtClean="0"/>
              <a:t>C&gt;C</a:t>
            </a:r>
            <a:r>
              <a:rPr lang="en-US" sz="2000" u="sng" dirty="0" smtClean="0"/>
              <a:t>T</a:t>
            </a:r>
            <a:r>
              <a:rPr lang="en-US" sz="2000" dirty="0" smtClean="0"/>
              <a:t>C mutations are much more prevalent than C</a:t>
            </a:r>
            <a:r>
              <a:rPr lang="en-US" sz="2000" u="sng" dirty="0" smtClean="0"/>
              <a:t>C</a:t>
            </a:r>
            <a:r>
              <a:rPr lang="en-US" sz="2000" dirty="0" smtClean="0"/>
              <a:t>T&gt;C</a:t>
            </a:r>
            <a:r>
              <a:rPr lang="en-US" sz="2000" u="sng" dirty="0" smtClean="0"/>
              <a:t>T</a:t>
            </a:r>
            <a:r>
              <a:rPr lang="en-US" sz="2000" dirty="0" smtClean="0"/>
              <a:t>T mutations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E609A8E-4E08-4E42-A047-58522EAC0441}" type="slidenum">
              <a:rPr lang="en-SG" smtClean="0"/>
              <a:t>38</a:t>
            </a:fld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7197" t="46299" r="16325" b="39840"/>
          <a:stretch/>
        </p:blipFill>
        <p:spPr>
          <a:xfrm>
            <a:off x="1269999" y="3742070"/>
            <a:ext cx="9194420" cy="11982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7197" t="11127" r="16738" b="75106"/>
          <a:stretch/>
        </p:blipFill>
        <p:spPr>
          <a:xfrm>
            <a:off x="1269999" y="2405326"/>
            <a:ext cx="9137363" cy="11900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7197" t="74115" r="16207" b="22207"/>
          <a:stretch/>
        </p:blipFill>
        <p:spPr>
          <a:xfrm>
            <a:off x="1257299" y="4904120"/>
            <a:ext cx="9213851" cy="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4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46287" y="1084522"/>
            <a:ext cx="10507513" cy="56047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Sometimes experiments don’t model biology</a:t>
            </a:r>
          </a:p>
          <a:p>
            <a:pPr lvl="1"/>
            <a:r>
              <a:rPr lang="en-US" sz="2000" dirty="0" smtClean="0"/>
              <a:t>Metabolism</a:t>
            </a:r>
          </a:p>
          <a:p>
            <a:pPr lvl="1"/>
            <a:r>
              <a:rPr lang="en-US" sz="2000" dirty="0" smtClean="0"/>
              <a:t>Tissue distribution</a:t>
            </a:r>
          </a:p>
          <a:p>
            <a:pPr lvl="1"/>
            <a:r>
              <a:rPr lang="en-US" sz="2000" dirty="0" smtClean="0"/>
              <a:t>Mutagenesis sometimes needs a push (e.g. Aflatoxin &amp; Hepatitis)</a:t>
            </a:r>
          </a:p>
          <a:p>
            <a:pPr lvl="1"/>
            <a:r>
              <a:rPr lang="en-US" sz="2000" dirty="0" smtClean="0"/>
              <a:t>The time-line of exposure cannot reasonably be modeled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conceptual questions regarding experimental research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39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869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mutational signatures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657" y="2848753"/>
            <a:ext cx="7108793" cy="1629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658" y="4514066"/>
            <a:ext cx="7108793" cy="17895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328" y="1084522"/>
            <a:ext cx="7105122" cy="162469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4</a:t>
            </a:fld>
            <a:endParaRPr lang="en-SG" dirty="0"/>
          </a:p>
        </p:txBody>
      </p:sp>
      <p:sp>
        <p:nvSpPr>
          <p:cNvPr id="7" name="Rectangle 6"/>
          <p:cNvSpPr/>
          <p:nvPr/>
        </p:nvSpPr>
        <p:spPr>
          <a:xfrm>
            <a:off x="8879136" y="6308079"/>
            <a:ext cx="3051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 dirty="0" smtClean="0"/>
              <a:t>Alexandrov </a:t>
            </a:r>
            <a:r>
              <a:rPr lang="en-SG" sz="1200" i="1" dirty="0" smtClean="0"/>
              <a:t>et </a:t>
            </a:r>
            <a:r>
              <a:rPr lang="en-SG" sz="1200" i="1" dirty="0"/>
              <a:t>al</a:t>
            </a:r>
            <a:r>
              <a:rPr lang="en-SG" sz="1200" dirty="0"/>
              <a:t>., Nature, </a:t>
            </a:r>
            <a:r>
              <a:rPr lang="en-SG" sz="1200" dirty="0" smtClean="0"/>
              <a:t>2020</a:t>
            </a:r>
          </a:p>
          <a:p>
            <a:r>
              <a:rPr lang="en-SG" sz="1200" dirty="0">
                <a:hlinkClick r:id="rId6"/>
              </a:rPr>
              <a:t>https://cancer.sanger.ac.uk/cosmic/signatures</a:t>
            </a:r>
            <a:endParaRPr lang="en-SG" sz="1200" dirty="0" smtClean="0"/>
          </a:p>
        </p:txBody>
      </p:sp>
    </p:spTree>
    <p:extLst>
      <p:ext uri="{BB962C8B-B14F-4D97-AF65-F5344CB8AC3E}">
        <p14:creationId xmlns:p14="http://schemas.microsoft.com/office/powerpoint/2010/main" val="302423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46287" y="1084522"/>
            <a:ext cx="10507513" cy="56047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Sometimes experiments don’t model biology</a:t>
            </a:r>
          </a:p>
          <a:p>
            <a:pPr lvl="1"/>
            <a:r>
              <a:rPr lang="en-US" sz="2000" dirty="0" smtClean="0"/>
              <a:t>Metabolism</a:t>
            </a:r>
          </a:p>
          <a:p>
            <a:pPr lvl="1"/>
            <a:r>
              <a:rPr lang="en-US" sz="2000" dirty="0" smtClean="0"/>
              <a:t>Tissue distribution</a:t>
            </a:r>
          </a:p>
          <a:p>
            <a:pPr lvl="1"/>
            <a:r>
              <a:rPr lang="en-US" sz="2000" dirty="0" smtClean="0"/>
              <a:t>Mutagenesis sometimes needs a push (e.g. Aflatoxin &amp; Hepatitis)</a:t>
            </a:r>
          </a:p>
          <a:p>
            <a:pPr lvl="1"/>
            <a:r>
              <a:rPr lang="en-US" sz="2000" dirty="0" smtClean="0"/>
              <a:t>The time-line of exposure cannot reasonably be modeled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Mutagenesis in a model can’t perfectly predict mutagenicity in humans </a:t>
            </a:r>
            <a:r>
              <a:rPr lang="en-US" sz="2400" i="1" dirty="0" smtClean="0">
                <a:solidFill>
                  <a:srgbClr val="FF0000"/>
                </a:solidFill>
              </a:rPr>
              <a:t>in vivo</a:t>
            </a:r>
            <a:endParaRPr lang="en-US" sz="24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conceptual questions regarding experimental research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40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1844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46287" y="1084522"/>
            <a:ext cx="10507513" cy="56047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Sometimes experiments don’t model biology</a:t>
            </a:r>
          </a:p>
          <a:p>
            <a:pPr lvl="1"/>
            <a:r>
              <a:rPr lang="en-US" sz="2000" dirty="0" smtClean="0"/>
              <a:t>Metabolism</a:t>
            </a:r>
          </a:p>
          <a:p>
            <a:pPr lvl="1"/>
            <a:r>
              <a:rPr lang="en-US" sz="2000" dirty="0" smtClean="0"/>
              <a:t>Tissue distribution</a:t>
            </a:r>
          </a:p>
          <a:p>
            <a:pPr lvl="1"/>
            <a:r>
              <a:rPr lang="en-US" sz="2000" dirty="0" smtClean="0"/>
              <a:t>Mutagenesis sometimes needs a push (e.g. Aflatoxin &amp; Hepatitis)</a:t>
            </a:r>
          </a:p>
          <a:p>
            <a:pPr lvl="1"/>
            <a:r>
              <a:rPr lang="en-US" sz="2000" dirty="0" smtClean="0"/>
              <a:t>The time-line of exposure cannot reasonably be modeled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Mutagenesis in a model can’t perfectly predict mutagenicity in humans </a:t>
            </a:r>
            <a:r>
              <a:rPr lang="en-US" sz="2400" i="1" dirty="0" smtClean="0">
                <a:solidFill>
                  <a:srgbClr val="FF0000"/>
                </a:solidFill>
              </a:rPr>
              <a:t>in vivo</a:t>
            </a:r>
            <a:endParaRPr lang="en-US" sz="24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400" dirty="0" smtClean="0"/>
              <a:t>What if experimental data doesn’t match tumor data</a:t>
            </a:r>
            <a:endParaRPr lang="en-US" sz="16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conceptual questions regarding experimental research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41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2830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46287" y="1084522"/>
            <a:ext cx="10507513" cy="5604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Example: Cisplatin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2400" dirty="0" smtClean="0"/>
              <a:t>Is there a biological reason why these signatures are split?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010" y="4703265"/>
            <a:ext cx="6013160" cy="1281415"/>
          </a:xfrm>
          <a:prstGeom prst="rect">
            <a:avLst/>
          </a:prstGeom>
        </p:spPr>
      </p:pic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experimental data doesn’t match </a:t>
            </a:r>
            <a:r>
              <a:rPr lang="en-SG" sz="2400" b="1" dirty="0" err="1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  <a:r>
              <a:rPr lang="en-SG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010" y="3503066"/>
            <a:ext cx="6013160" cy="1281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313" t="13280" r="1238" b="41937"/>
          <a:stretch/>
        </p:blipFill>
        <p:spPr>
          <a:xfrm>
            <a:off x="2577223" y="1543959"/>
            <a:ext cx="6008595" cy="174367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801089" y="6272223"/>
            <a:ext cx="2121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Boot </a:t>
            </a:r>
            <a:r>
              <a:rPr lang="en-US" sz="1200" i="1" dirty="0" smtClean="0"/>
              <a:t>et al</a:t>
            </a:r>
            <a:r>
              <a:rPr lang="en-US" sz="1200" dirty="0" smtClean="0"/>
              <a:t>., </a:t>
            </a:r>
            <a:r>
              <a:rPr lang="en-US" sz="1200" dirty="0" err="1" smtClean="0"/>
              <a:t>Gen.Res</a:t>
            </a:r>
            <a:r>
              <a:rPr lang="en-US" sz="1200" dirty="0" smtClean="0"/>
              <a:t> 2018</a:t>
            </a:r>
          </a:p>
          <a:p>
            <a:r>
              <a:rPr lang="en-US" sz="1200" dirty="0" smtClean="0"/>
              <a:t>Alexandrov </a:t>
            </a:r>
            <a:r>
              <a:rPr lang="en-US" sz="1200" i="1" dirty="0" smtClean="0"/>
              <a:t>et al</a:t>
            </a:r>
            <a:r>
              <a:rPr lang="en-US" sz="1200" dirty="0" smtClean="0"/>
              <a:t>., Nature,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42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3394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Take-away points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Mutational signatures can offer insight into:</a:t>
            </a:r>
          </a:p>
          <a:p>
            <a:pPr lvl="1"/>
            <a:r>
              <a:rPr lang="en-US" sz="2000" dirty="0" smtClean="0"/>
              <a:t>Mutagenic processes underlying cancer</a:t>
            </a:r>
          </a:p>
          <a:p>
            <a:pPr lvl="1"/>
            <a:r>
              <a:rPr lang="en-US" sz="2000" dirty="0" smtClean="0"/>
              <a:t>Mutagenesis and DNA repair</a:t>
            </a:r>
          </a:p>
          <a:p>
            <a:pPr lvl="1"/>
            <a:r>
              <a:rPr lang="en-US" sz="2000" dirty="0" smtClean="0"/>
              <a:t>Inform on treatment strategies</a:t>
            </a:r>
          </a:p>
          <a:p>
            <a:pPr lvl="1"/>
            <a:endParaRPr lang="en-US" sz="2000" dirty="0"/>
          </a:p>
          <a:p>
            <a:pPr marL="0" lvl="1" indent="0">
              <a:buNone/>
            </a:pPr>
            <a:r>
              <a:rPr lang="en-US" sz="2000" dirty="0" smtClean="0"/>
              <a:t>Experimental elucidation can provide valuable information on DNA damage repair and mutagenesis</a:t>
            </a:r>
          </a:p>
          <a:p>
            <a:pPr marL="0" lvl="1" indent="0">
              <a:buNone/>
            </a:pPr>
            <a:endParaRPr lang="en-US" sz="2000" dirty="0"/>
          </a:p>
          <a:p>
            <a:pPr marL="0" lvl="1" indent="0">
              <a:buNone/>
            </a:pPr>
            <a:r>
              <a:rPr lang="en-US" sz="2000" dirty="0" smtClean="0"/>
              <a:t>We must always look for biologically plausible results; </a:t>
            </a:r>
            <a:r>
              <a:rPr lang="en-US" sz="2000" b="1" u="sng" dirty="0" smtClean="0">
                <a:solidFill>
                  <a:srgbClr val="FF0000"/>
                </a:solidFill>
              </a:rPr>
              <a:t>it is not a mathematical exercise</a:t>
            </a:r>
            <a:r>
              <a:rPr lang="en-US" sz="2000" dirty="0" smtClean="0"/>
              <a:t>.</a:t>
            </a:r>
          </a:p>
          <a:p>
            <a:pPr marL="0" lvl="1" indent="0">
              <a:buNone/>
            </a:pPr>
            <a:endParaRPr lang="en-US" sz="2000" dirty="0"/>
          </a:p>
          <a:p>
            <a:pPr marL="0" lvl="1" indent="0">
              <a:buNone/>
            </a:pPr>
            <a:endParaRPr lang="en-US" sz="2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43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4693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relateerde afbeeldi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01" y="1684056"/>
            <a:ext cx="6238502" cy="356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44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97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exercise: analyzing experimental signatures data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Aims:</a:t>
            </a:r>
          </a:p>
          <a:p>
            <a:pPr lvl="1"/>
            <a:r>
              <a:rPr lang="en-US" sz="2000" dirty="0" smtClean="0"/>
              <a:t>Analyze experimental mutational signature data</a:t>
            </a:r>
          </a:p>
          <a:p>
            <a:pPr lvl="1"/>
            <a:r>
              <a:rPr lang="en-US" sz="2000" dirty="0" smtClean="0"/>
              <a:t>Separating signal from background mutagenesis 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Questions:</a:t>
            </a:r>
          </a:p>
          <a:p>
            <a:pPr lvl="1"/>
            <a:r>
              <a:rPr lang="en-US" sz="2000" dirty="0" smtClean="0"/>
              <a:t>Does background subtraction improve similarity between experimental data and signatures extracted from human tumors?</a:t>
            </a:r>
          </a:p>
          <a:p>
            <a:pPr lvl="1"/>
            <a:r>
              <a:rPr lang="en-US" sz="2000" dirty="0" smtClean="0"/>
              <a:t>Is there a difference between the mutational signatures of cisplatin, carboplatin and oxaliplatin?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45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660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exercise: What is background?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622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Experimentally determined background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The background object contains:</a:t>
            </a:r>
          </a:p>
          <a:p>
            <a:pPr lvl="1"/>
            <a:r>
              <a:rPr lang="en-US" sz="2000" dirty="0" smtClean="0"/>
              <a:t>Background signature (above)</a:t>
            </a:r>
          </a:p>
          <a:p>
            <a:pPr lvl="1"/>
            <a:r>
              <a:rPr lang="en-US" sz="2000" dirty="0" smtClean="0"/>
              <a:t>The number of background mutations observed in the clones</a:t>
            </a:r>
          </a:p>
          <a:p>
            <a:pPr lvl="1"/>
            <a:r>
              <a:rPr lang="en-SG" sz="2000" dirty="0"/>
              <a:t>Estimated variability of counts due to </a:t>
            </a:r>
            <a:r>
              <a:rPr lang="en-SG" sz="2000" dirty="0" smtClean="0"/>
              <a:t>background</a:t>
            </a:r>
          </a:p>
          <a:p>
            <a:pPr lvl="1"/>
            <a:r>
              <a:rPr lang="en-US" sz="2000" dirty="0"/>
              <a:t>Estimated variability in background signature  </a:t>
            </a:r>
            <a:r>
              <a:rPr lang="en-US" sz="2000" dirty="0" smtClean="0"/>
              <a:t>profile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46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" r="65358" b="37824"/>
          <a:stretch/>
        </p:blipFill>
        <p:spPr>
          <a:xfrm>
            <a:off x="9393940" y="85569"/>
            <a:ext cx="2604564" cy="67724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3637" t="22541" r="9452" b="24812"/>
          <a:stretch/>
        </p:blipFill>
        <p:spPr>
          <a:xfrm>
            <a:off x="838200" y="1869904"/>
            <a:ext cx="7286521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2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exercise: Determining the level of background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1148977" cy="5622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Background levels can vary depending on the number of cell divisions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Therefore, we sample from a </a:t>
            </a:r>
            <a:r>
              <a:rPr lang="en-US" sz="2000" dirty="0" smtClean="0"/>
              <a:t>negative binomial distribution </a:t>
            </a:r>
            <a:r>
              <a:rPr lang="en-US" sz="2000" dirty="0" smtClean="0"/>
              <a:t>of levels of background, centered on what we observed in our controls.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Approach</a:t>
            </a:r>
            <a:r>
              <a:rPr lang="en-US" sz="2000" dirty="0" smtClean="0"/>
              <a:t>: Contribute </a:t>
            </a:r>
            <a:r>
              <a:rPr lang="en-US" sz="2000" dirty="0"/>
              <a:t>a known background signature to each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observed </a:t>
            </a:r>
            <a:r>
              <a:rPr lang="en-US" sz="2000" dirty="0"/>
              <a:t>spectrum, inferring the non-background </a:t>
            </a:r>
            <a:r>
              <a:rPr lang="en-US" sz="2000" dirty="0" smtClean="0"/>
              <a:t>signal. </a:t>
            </a:r>
          </a:p>
          <a:p>
            <a:pPr marL="0" indent="0">
              <a:buNone/>
            </a:pPr>
            <a:r>
              <a:rPr lang="en-US" sz="2000" dirty="0" smtClean="0"/>
              <a:t>Thus this doesn’t </a:t>
            </a:r>
            <a:r>
              <a:rPr lang="en-US" sz="2000" dirty="0" smtClean="0"/>
              <a:t>work with only a single </a:t>
            </a:r>
            <a:r>
              <a:rPr lang="en-US" sz="2000" dirty="0" smtClean="0"/>
              <a:t>spectrum</a:t>
            </a:r>
            <a:r>
              <a:rPr lang="en-US" sz="2000" dirty="0"/>
              <a:t>.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Model</a:t>
            </a:r>
            <a:r>
              <a:rPr lang="en-US" sz="2000" dirty="0" smtClean="0"/>
              <a:t>: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Maximum </a:t>
            </a:r>
            <a:r>
              <a:rPr lang="en-US" sz="2000" dirty="0" smtClean="0"/>
              <a:t>likelihood model using numerical optimization.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47</a:t>
            </a:fld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902" t="20282" r="6161" b="6497"/>
          <a:stretch/>
        </p:blipFill>
        <p:spPr>
          <a:xfrm>
            <a:off x="7150100" y="3419241"/>
            <a:ext cx="4988324" cy="34387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71299" y="6425168"/>
            <a:ext cx="287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the manual of </a:t>
            </a:r>
            <a:r>
              <a:rPr lang="en-US" dirty="0" err="1" smtClean="0"/>
              <a:t>mSigBG</a:t>
            </a:r>
            <a:r>
              <a:rPr lang="en-US" dirty="0" smtClean="0"/>
              <a:t>: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3417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48</a:t>
            </a:fld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7960" t="32001" r="40462" b="23152"/>
          <a:stretch/>
        </p:blipFill>
        <p:spPr>
          <a:xfrm>
            <a:off x="5931718" y="679450"/>
            <a:ext cx="6053849" cy="24135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7715" t="22541" r="9452" b="52748"/>
          <a:stretch/>
        </p:blipFill>
        <p:spPr>
          <a:xfrm>
            <a:off x="6018065" y="2812932"/>
            <a:ext cx="5897653" cy="1348773"/>
          </a:xfrm>
          <a:prstGeom prst="rect">
            <a:avLst/>
          </a:prstGeom>
        </p:spPr>
      </p:pic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background subtraction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79900" y="1764061"/>
            <a:ext cx="142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spectra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3556000" y="3194186"/>
            <a:ext cx="223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Background spectrum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930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49</a:t>
            </a:fld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7960" t="32001" r="40462" b="23152"/>
          <a:stretch/>
        </p:blipFill>
        <p:spPr>
          <a:xfrm>
            <a:off x="5931718" y="679450"/>
            <a:ext cx="6053849" cy="24135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7715" t="22541" r="9452" b="52748"/>
          <a:stretch/>
        </p:blipFill>
        <p:spPr>
          <a:xfrm>
            <a:off x="6018065" y="2812932"/>
            <a:ext cx="5897653" cy="1348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8049" t="35485" r="40504" b="20204"/>
          <a:stretch/>
        </p:blipFill>
        <p:spPr>
          <a:xfrm>
            <a:off x="5989432" y="3814336"/>
            <a:ext cx="5974887" cy="1903702"/>
          </a:xfrm>
          <a:prstGeom prst="rect">
            <a:avLst/>
          </a:prstGeom>
        </p:spPr>
      </p:pic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background subtraction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79900" y="1764061"/>
            <a:ext cx="142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spectra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3556000" y="3194186"/>
            <a:ext cx="223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Background spectrum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3279514" y="4607259"/>
            <a:ext cx="2512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Background contribution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3574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4558" t="20390" r="16139" b="8401"/>
          <a:stretch/>
        </p:blipFill>
        <p:spPr>
          <a:xfrm>
            <a:off x="1093573" y="886537"/>
            <a:ext cx="8706569" cy="559123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 mutational </a:t>
            </a:r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5</a:t>
            </a:fld>
            <a:endParaRPr lang="en-SG" dirty="0"/>
          </a:p>
        </p:txBody>
      </p:sp>
      <p:sp>
        <p:nvSpPr>
          <p:cNvPr id="6" name="Rectangle 5"/>
          <p:cNvSpPr/>
          <p:nvPr/>
        </p:nvSpPr>
        <p:spPr>
          <a:xfrm>
            <a:off x="8879136" y="6308079"/>
            <a:ext cx="3051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 dirty="0" smtClean="0"/>
              <a:t>Alexandrov </a:t>
            </a:r>
            <a:r>
              <a:rPr lang="en-SG" sz="1200" i="1" dirty="0" smtClean="0"/>
              <a:t>et </a:t>
            </a:r>
            <a:r>
              <a:rPr lang="en-SG" sz="1200" i="1" dirty="0"/>
              <a:t>al</a:t>
            </a:r>
            <a:r>
              <a:rPr lang="en-SG" sz="1200" dirty="0"/>
              <a:t>., Nature, </a:t>
            </a:r>
            <a:r>
              <a:rPr lang="en-SG" sz="1200" dirty="0" smtClean="0"/>
              <a:t>2020</a:t>
            </a:r>
          </a:p>
          <a:p>
            <a:r>
              <a:rPr lang="en-SG" sz="1200" dirty="0">
                <a:hlinkClick r:id="rId4"/>
              </a:rPr>
              <a:t>https://cancer.sanger.ac.uk/cosmic/signatures</a:t>
            </a:r>
            <a:endParaRPr lang="en-SG" sz="1200" dirty="0" smtClean="0"/>
          </a:p>
        </p:txBody>
      </p:sp>
    </p:spTree>
    <p:extLst>
      <p:ext uri="{BB962C8B-B14F-4D97-AF65-F5344CB8AC3E}">
        <p14:creationId xmlns:p14="http://schemas.microsoft.com/office/powerpoint/2010/main" val="206562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50</a:t>
            </a:fld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7960" t="32001" r="40462" b="23152"/>
          <a:stretch/>
        </p:blipFill>
        <p:spPr>
          <a:xfrm>
            <a:off x="5931718" y="679450"/>
            <a:ext cx="6053849" cy="24135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7715" t="22541" r="9452" b="52748"/>
          <a:stretch/>
        </p:blipFill>
        <p:spPr>
          <a:xfrm>
            <a:off x="6018065" y="2812932"/>
            <a:ext cx="5897653" cy="1348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8049" t="35485" r="40504" b="20204"/>
          <a:stretch/>
        </p:blipFill>
        <p:spPr>
          <a:xfrm>
            <a:off x="5989432" y="3814336"/>
            <a:ext cx="5974887" cy="19037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28011" t="55037" r="42742" b="29288"/>
          <a:stretch/>
        </p:blipFill>
        <p:spPr>
          <a:xfrm>
            <a:off x="5989432" y="5481283"/>
            <a:ext cx="5897653" cy="1360841"/>
          </a:xfrm>
          <a:prstGeom prst="rect">
            <a:avLst/>
          </a:prstGeom>
        </p:spPr>
      </p:pic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background subtraction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79900" y="1764061"/>
            <a:ext cx="142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spectra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3556000" y="3194186"/>
            <a:ext cx="223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Background spectrum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3279514" y="4607259"/>
            <a:ext cx="2512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Background contribution</a:t>
            </a:r>
            <a:endParaRPr lang="en-SG" dirty="0"/>
          </a:p>
        </p:txBody>
      </p:sp>
      <p:sp>
        <p:nvSpPr>
          <p:cNvPr id="12" name="TextBox 11"/>
          <p:cNvSpPr txBox="1"/>
          <p:nvPr/>
        </p:nvSpPr>
        <p:spPr>
          <a:xfrm>
            <a:off x="4060737" y="5977037"/>
            <a:ext cx="186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Inferred signature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1205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exercise: Cisplatin analogues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012369"/>
          </a:xfrm>
        </p:spPr>
        <p:txBody>
          <a:bodyPr>
            <a:normAutofit/>
          </a:bodyPr>
          <a:lstStyle/>
          <a:p>
            <a:pPr marL="0" lvl="2" indent="0">
              <a:buNone/>
            </a:pPr>
            <a:r>
              <a:rPr lang="en-US" sz="2400" dirty="0" smtClean="0"/>
              <a:t>WGS of cell lines exposed to Cisplatin, Carboplatin and Oxaliplatin </a:t>
            </a:r>
          </a:p>
          <a:p>
            <a:pPr marL="0" lvl="2" indent="0">
              <a:buNone/>
            </a:pPr>
            <a:endParaRPr lang="en-US" sz="2400" dirty="0"/>
          </a:p>
          <a:p>
            <a:pPr marL="0" lvl="2" indent="0">
              <a:buNone/>
            </a:pPr>
            <a:endParaRPr lang="en-US" sz="2400" dirty="0" smtClean="0"/>
          </a:p>
          <a:p>
            <a:pPr marL="0" lvl="2" indent="0">
              <a:buNone/>
            </a:pPr>
            <a:endParaRPr lang="en-US" sz="2400" dirty="0"/>
          </a:p>
          <a:p>
            <a:pPr marL="0" lvl="2" indent="0">
              <a:buNone/>
            </a:pPr>
            <a:endParaRPr lang="en-US" sz="2400" dirty="0" smtClean="0"/>
          </a:p>
          <a:p>
            <a:pPr marL="0" lvl="2" indent="0">
              <a:buNone/>
            </a:pPr>
            <a:endParaRPr lang="en-US" sz="2400" dirty="0"/>
          </a:p>
          <a:p>
            <a:pPr marL="0" lvl="2" indent="0">
              <a:buNone/>
            </a:pPr>
            <a:endParaRPr lang="en-US" sz="1000" dirty="0" smtClean="0"/>
          </a:p>
          <a:p>
            <a:pPr marL="0" lvl="2" indent="0">
              <a:buNone/>
            </a:pPr>
            <a:r>
              <a:rPr lang="en-US" sz="2400" dirty="0" smtClean="0"/>
              <a:t>Cisplatin and carboplatin form identical DNA adducts</a:t>
            </a:r>
          </a:p>
          <a:p>
            <a:pPr marL="0" lvl="2" indent="0">
              <a:buNone/>
            </a:pPr>
            <a:endParaRPr lang="en-US" sz="24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51</a:t>
            </a:fld>
            <a:endParaRPr lang="en-SG" dirty="0"/>
          </a:p>
        </p:txBody>
      </p:sp>
      <p:pic>
        <p:nvPicPr>
          <p:cNvPr id="5" name="Picture 2" descr="Image result for cisplatin analogues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61"/>
          <a:stretch/>
        </p:blipFill>
        <p:spPr bwMode="auto">
          <a:xfrm>
            <a:off x="2413000" y="1757274"/>
            <a:ext cx="4241446" cy="159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cisplatin analogues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41" r="53754"/>
          <a:stretch/>
        </p:blipFill>
        <p:spPr bwMode="auto">
          <a:xfrm>
            <a:off x="6499224" y="1655692"/>
            <a:ext cx="1961482" cy="170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carboplatin dna adduct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50" y="4275524"/>
            <a:ext cx="4631933" cy="249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1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exercise: analyzing experimental signatures data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3323" y="1172188"/>
            <a:ext cx="10507513" cy="501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Please refer to the word document “</a:t>
            </a:r>
            <a:r>
              <a:rPr lang="en-US" sz="2000" dirty="0" smtClean="0">
                <a:solidFill>
                  <a:srgbClr val="FF0000"/>
                </a:solidFill>
              </a:rPr>
              <a:t>file.name.docx</a:t>
            </a:r>
            <a:r>
              <a:rPr lang="en-US" sz="2000" dirty="0" smtClean="0"/>
              <a:t>” for directions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Reconvene at 11:50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52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1512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4558" t="20390" r="16139" b="8401"/>
          <a:stretch/>
        </p:blipFill>
        <p:spPr>
          <a:xfrm>
            <a:off x="1093573" y="886537"/>
            <a:ext cx="8706570" cy="5591238"/>
          </a:xfrm>
          <a:prstGeom prst="rect">
            <a:avLst/>
          </a:prstGeom>
        </p:spPr>
      </p:pic>
      <p:sp>
        <p:nvSpPr>
          <p:cNvPr id="6" name="Rectangle 5"/>
          <p:cNvSpPr>
            <a:spLocks noChangeAspect="1"/>
          </p:cNvSpPr>
          <p:nvPr/>
        </p:nvSpPr>
        <p:spPr>
          <a:xfrm>
            <a:off x="1093573" y="930319"/>
            <a:ext cx="2091379" cy="4311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288780" y="4299369"/>
            <a:ext cx="2091379" cy="4311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1093573" y="2645250"/>
            <a:ext cx="2091379" cy="4311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5498772" y="930319"/>
            <a:ext cx="2091379" cy="4311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3288781" y="932630"/>
            <a:ext cx="2091379" cy="4311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1093573" y="3466583"/>
            <a:ext cx="2091379" cy="4311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 mutational signatures (endogenous)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6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6578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4558" t="20390" r="16139" b="8401"/>
          <a:stretch/>
        </p:blipFill>
        <p:spPr>
          <a:xfrm>
            <a:off x="1090705" y="882973"/>
            <a:ext cx="8721550" cy="56008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45227" y="1385424"/>
            <a:ext cx="2086926" cy="43045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5453799" y="3489233"/>
            <a:ext cx="2086926" cy="43045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/>
          <p:cNvSpPr/>
          <p:nvPr/>
        </p:nvSpPr>
        <p:spPr>
          <a:xfrm>
            <a:off x="7713217" y="954966"/>
            <a:ext cx="2086926" cy="43045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/>
          <p:cNvSpPr/>
          <p:nvPr/>
        </p:nvSpPr>
        <p:spPr>
          <a:xfrm>
            <a:off x="1107455" y="3919691"/>
            <a:ext cx="2086926" cy="43045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/>
          <p:cNvSpPr/>
          <p:nvPr/>
        </p:nvSpPr>
        <p:spPr>
          <a:xfrm>
            <a:off x="5453799" y="4350149"/>
            <a:ext cx="2086926" cy="43045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 mutational signatures (</a:t>
            </a:r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exogenous</a:t>
            </a:r>
            <a:r>
              <a:rPr lang="en-SG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9664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 </a:t>
            </a:r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DBS signatures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8</a:t>
            </a:fld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0348" t="37413" r="15386" b="30935"/>
          <a:stretch/>
        </p:blipFill>
        <p:spPr>
          <a:xfrm>
            <a:off x="605394" y="1502432"/>
            <a:ext cx="11269193" cy="36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5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38200" y="365126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400" b="1" dirty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 </a:t>
            </a:r>
            <a:r>
              <a:rPr lang="en-SG" sz="2400" b="1" dirty="0" smtClean="0">
                <a:solidFill>
                  <a:srgbClr val="0053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signatures</a:t>
            </a:r>
            <a:endParaRPr lang="en-SG" sz="2400" b="1" dirty="0">
              <a:solidFill>
                <a:srgbClr val="0053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09A8E-4E08-4E42-A047-58522EAC0441}" type="slidenum">
              <a:rPr lang="en-SG" smtClean="0"/>
              <a:t>9</a:t>
            </a:fld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0147" t="37434" r="15709" b="17632"/>
          <a:stretch/>
        </p:blipFill>
        <p:spPr>
          <a:xfrm>
            <a:off x="838200" y="1229984"/>
            <a:ext cx="10670102" cy="498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7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25056</TotalTime>
  <Words>2152</Words>
  <Application>Microsoft Office PowerPoint</Application>
  <PresentationFormat>Widescreen</PresentationFormat>
  <Paragraphs>583</Paragraphs>
  <Slides>52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What are mutational signatures and why do we need experimental elucidation?</vt:lpstr>
      <vt:lpstr>Mutagenesis leads to tumorigenesis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Arnoud Boot</cp:lastModifiedBy>
  <cp:revision>276</cp:revision>
  <dcterms:created xsi:type="dcterms:W3CDTF">2016-05-24T09:23:21Z</dcterms:created>
  <dcterms:modified xsi:type="dcterms:W3CDTF">2020-07-11T08:10:43Z</dcterms:modified>
</cp:coreProperties>
</file>